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0" r:id="rId2"/>
  </p:sldMasterIdLst>
  <p:notesMasterIdLst>
    <p:notesMasterId r:id="rId57"/>
  </p:notesMasterIdLst>
  <p:handoutMasterIdLst>
    <p:handoutMasterId r:id="rId58"/>
  </p:handoutMasterIdLst>
  <p:sldIdLst>
    <p:sldId id="791" r:id="rId3"/>
    <p:sldId id="792" r:id="rId4"/>
    <p:sldId id="793" r:id="rId5"/>
    <p:sldId id="795" r:id="rId6"/>
    <p:sldId id="844" r:id="rId7"/>
    <p:sldId id="797" r:id="rId8"/>
    <p:sldId id="798" r:id="rId9"/>
    <p:sldId id="799" r:id="rId10"/>
    <p:sldId id="800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852" r:id="rId19"/>
    <p:sldId id="809" r:id="rId20"/>
    <p:sldId id="826" r:id="rId21"/>
    <p:sldId id="862" r:id="rId22"/>
    <p:sldId id="810" r:id="rId23"/>
    <p:sldId id="851" r:id="rId24"/>
    <p:sldId id="808" r:id="rId25"/>
    <p:sldId id="812" r:id="rId26"/>
    <p:sldId id="813" r:id="rId27"/>
    <p:sldId id="855" r:id="rId28"/>
    <p:sldId id="827" r:id="rId29"/>
    <p:sldId id="853" r:id="rId30"/>
    <p:sldId id="814" r:id="rId31"/>
    <p:sldId id="865" r:id="rId32"/>
    <p:sldId id="847" r:id="rId33"/>
    <p:sldId id="864" r:id="rId34"/>
    <p:sldId id="866" r:id="rId35"/>
    <p:sldId id="863" r:id="rId36"/>
    <p:sldId id="815" r:id="rId37"/>
    <p:sldId id="854" r:id="rId38"/>
    <p:sldId id="856" r:id="rId39"/>
    <p:sldId id="857" r:id="rId40"/>
    <p:sldId id="861" r:id="rId41"/>
    <p:sldId id="818" r:id="rId42"/>
    <p:sldId id="819" r:id="rId43"/>
    <p:sldId id="820" r:id="rId44"/>
    <p:sldId id="858" r:id="rId45"/>
    <p:sldId id="859" r:id="rId46"/>
    <p:sldId id="821" r:id="rId47"/>
    <p:sldId id="860" r:id="rId48"/>
    <p:sldId id="822" r:id="rId49"/>
    <p:sldId id="823" r:id="rId50"/>
    <p:sldId id="828" r:id="rId51"/>
    <p:sldId id="848" r:id="rId52"/>
    <p:sldId id="849" r:id="rId53"/>
    <p:sldId id="850" r:id="rId54"/>
    <p:sldId id="824" r:id="rId55"/>
    <p:sldId id="825" r:id="rId56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BCC057-8D45-4E4A-BF1D-866723D6EC0D}" v="22" dt="2020-09-13T10:14:47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9834" autoAdjust="0"/>
  </p:normalViewPr>
  <p:slideViewPr>
    <p:cSldViewPr snapToGrid="0">
      <p:cViewPr varScale="1">
        <p:scale>
          <a:sx n="75" d="100"/>
          <a:sy n="75" d="100"/>
        </p:scale>
        <p:origin x="7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inya Pinitniyom KoY" userId="263f59c8b93083ef" providerId="LiveId" clId="{3BBCC057-8D45-4E4A-BF1D-866723D6EC0D}"/>
    <pc:docChg chg="undo custSel addSld delSld modSld sldOrd">
      <pc:chgData name="Apinya Pinitniyom KoY" userId="263f59c8b93083ef" providerId="LiveId" clId="{3BBCC057-8D45-4E4A-BF1D-866723D6EC0D}" dt="2020-09-14T03:33:08.367" v="781" actId="1076"/>
      <pc:docMkLst>
        <pc:docMk/>
      </pc:docMkLst>
      <pc:sldChg chg="modSp mod">
        <pc:chgData name="Apinya Pinitniyom KoY" userId="263f59c8b93083ef" providerId="LiveId" clId="{3BBCC057-8D45-4E4A-BF1D-866723D6EC0D}" dt="2020-09-14T03:08:06.151" v="644" actId="1076"/>
        <pc:sldMkLst>
          <pc:docMk/>
          <pc:sldMk cId="2902242932" sldId="260"/>
        </pc:sldMkLst>
        <pc:spChg chg="mod">
          <ac:chgData name="Apinya Pinitniyom KoY" userId="263f59c8b93083ef" providerId="LiveId" clId="{3BBCC057-8D45-4E4A-BF1D-866723D6EC0D}" dt="2020-09-14T03:07:51.380" v="643" actId="1076"/>
          <ac:spMkLst>
            <pc:docMk/>
            <pc:sldMk cId="2902242932" sldId="260"/>
            <ac:spMk id="7" creationId="{82FC672B-86DB-486A-A692-B3BA28F14C9C}"/>
          </ac:spMkLst>
        </pc:spChg>
        <pc:spChg chg="mod">
          <ac:chgData name="Apinya Pinitniyom KoY" userId="263f59c8b93083ef" providerId="LiveId" clId="{3BBCC057-8D45-4E4A-BF1D-866723D6EC0D}" dt="2020-09-14T03:07:46.865" v="642" actId="1076"/>
          <ac:spMkLst>
            <pc:docMk/>
            <pc:sldMk cId="2902242932" sldId="260"/>
            <ac:spMk id="8" creationId="{85E7A6CB-F8AC-4ED5-A166-EE6D1473580E}"/>
          </ac:spMkLst>
        </pc:spChg>
        <pc:spChg chg="mod">
          <ac:chgData name="Apinya Pinitniyom KoY" userId="263f59c8b93083ef" providerId="LiveId" clId="{3BBCC057-8D45-4E4A-BF1D-866723D6EC0D}" dt="2020-09-14T03:07:30.504" v="639" actId="1076"/>
          <ac:spMkLst>
            <pc:docMk/>
            <pc:sldMk cId="2902242932" sldId="260"/>
            <ac:spMk id="16" creationId="{C6719683-A0FB-4086-92B7-CA99454369B9}"/>
          </ac:spMkLst>
        </pc:spChg>
        <pc:spChg chg="mod">
          <ac:chgData name="Apinya Pinitniyom KoY" userId="263f59c8b93083ef" providerId="LiveId" clId="{3BBCC057-8D45-4E4A-BF1D-866723D6EC0D}" dt="2020-09-14T03:07:27.333" v="638" actId="1076"/>
          <ac:spMkLst>
            <pc:docMk/>
            <pc:sldMk cId="2902242932" sldId="260"/>
            <ac:spMk id="18" creationId="{F1A2AB0B-F36F-4CBA-8084-262F82549DB4}"/>
          </ac:spMkLst>
        </pc:spChg>
        <pc:grpChg chg="mod">
          <ac:chgData name="Apinya Pinitniyom KoY" userId="263f59c8b93083ef" providerId="LiveId" clId="{3BBCC057-8D45-4E4A-BF1D-866723D6EC0D}" dt="2020-09-14T03:08:06.151" v="644" actId="1076"/>
          <ac:grpSpMkLst>
            <pc:docMk/>
            <pc:sldMk cId="2902242932" sldId="260"/>
            <ac:grpSpMk id="23" creationId="{E4993EDB-B0AA-457F-81AA-8914DDF7787C}"/>
          </ac:grpSpMkLst>
        </pc:grpChg>
        <pc:grpChg chg="mod">
          <ac:chgData name="Apinya Pinitniyom KoY" userId="263f59c8b93083ef" providerId="LiveId" clId="{3BBCC057-8D45-4E4A-BF1D-866723D6EC0D}" dt="2020-09-14T03:07:19.636" v="637" actId="1076"/>
          <ac:grpSpMkLst>
            <pc:docMk/>
            <pc:sldMk cId="2902242932" sldId="260"/>
            <ac:grpSpMk id="24" creationId="{D40B91BA-B0E7-4B7B-A7E4-B9FC68652059}"/>
          </ac:grpSpMkLst>
        </pc:grpChg>
      </pc:sldChg>
      <pc:sldChg chg="addSp delSp modSp mod">
        <pc:chgData name="Apinya Pinitniyom KoY" userId="263f59c8b93083ef" providerId="LiveId" clId="{3BBCC057-8D45-4E4A-BF1D-866723D6EC0D}" dt="2020-09-13T10:14:53.953" v="589" actId="1076"/>
        <pc:sldMkLst>
          <pc:docMk/>
          <pc:sldMk cId="4267502359" sldId="302"/>
        </pc:sldMkLst>
        <pc:spChg chg="mod topLvl">
          <ac:chgData name="Apinya Pinitniyom KoY" userId="263f59c8b93083ef" providerId="LiveId" clId="{3BBCC057-8D45-4E4A-BF1D-866723D6EC0D}" dt="2020-09-13T10:14:47.531" v="588" actId="207"/>
          <ac:spMkLst>
            <pc:docMk/>
            <pc:sldMk cId="4267502359" sldId="302"/>
            <ac:spMk id="46" creationId="{CD2977B3-A589-41EC-98FD-0D6012772843}"/>
          </ac:spMkLst>
        </pc:spChg>
        <pc:spChg chg="mod topLvl">
          <ac:chgData name="Apinya Pinitniyom KoY" userId="263f59c8b93083ef" providerId="LiveId" clId="{3BBCC057-8D45-4E4A-BF1D-866723D6EC0D}" dt="2020-09-13T10:14:39.702" v="587" actId="165"/>
          <ac:spMkLst>
            <pc:docMk/>
            <pc:sldMk cId="4267502359" sldId="302"/>
            <ac:spMk id="49" creationId="{BF7C0D74-0463-4ED3-9E85-7915EF6AF37F}"/>
          </ac:spMkLst>
        </pc:spChg>
        <pc:grpChg chg="add del mod ord">
          <ac:chgData name="Apinya Pinitniyom KoY" userId="263f59c8b93083ef" providerId="LiveId" clId="{3BBCC057-8D45-4E4A-BF1D-866723D6EC0D}" dt="2020-09-13T10:14:39.702" v="587" actId="165"/>
          <ac:grpSpMkLst>
            <pc:docMk/>
            <pc:sldMk cId="4267502359" sldId="302"/>
            <ac:grpSpMk id="12" creationId="{53167961-DD87-4581-B793-39FFD8006B13}"/>
          </ac:grpSpMkLst>
        </pc:grpChg>
        <pc:grpChg chg="mod">
          <ac:chgData name="Apinya Pinitniyom KoY" userId="263f59c8b93083ef" providerId="LiveId" clId="{3BBCC057-8D45-4E4A-BF1D-866723D6EC0D}" dt="2020-09-13T10:14:53.953" v="589" actId="1076"/>
          <ac:grpSpMkLst>
            <pc:docMk/>
            <pc:sldMk cId="4267502359" sldId="302"/>
            <ac:grpSpMk id="44" creationId="{FFCF0454-6E39-4654-BE96-0510A2D3108C}"/>
          </ac:grpSpMkLst>
        </pc:grpChg>
        <pc:cxnChg chg="add del mod">
          <ac:chgData name="Apinya Pinitniyom KoY" userId="263f59c8b93083ef" providerId="LiveId" clId="{3BBCC057-8D45-4E4A-BF1D-866723D6EC0D}" dt="2020-09-13T10:13:43.414" v="581"/>
          <ac:cxnSpMkLst>
            <pc:docMk/>
            <pc:sldMk cId="4267502359" sldId="302"/>
            <ac:cxnSpMk id="34" creationId="{6B9CBC6E-BDB3-41B8-964C-BBC7801C2472}"/>
          </ac:cxnSpMkLst>
        </pc:cxnChg>
      </pc:sldChg>
      <pc:sldChg chg="delSp modSp mod">
        <pc:chgData name="Apinya Pinitniyom KoY" userId="263f59c8b93083ef" providerId="LiveId" clId="{3BBCC057-8D45-4E4A-BF1D-866723D6EC0D}" dt="2020-09-13T10:04:51.738" v="538" actId="255"/>
        <pc:sldMkLst>
          <pc:docMk/>
          <pc:sldMk cId="2543261778" sldId="504"/>
        </pc:sldMkLst>
        <pc:spChg chg="mod">
          <ac:chgData name="Apinya Pinitniyom KoY" userId="263f59c8b93083ef" providerId="LiveId" clId="{3BBCC057-8D45-4E4A-BF1D-866723D6EC0D}" dt="2020-09-13T10:04:37.253" v="534" actId="1076"/>
          <ac:spMkLst>
            <pc:docMk/>
            <pc:sldMk cId="2543261778" sldId="504"/>
            <ac:spMk id="9" creationId="{F1E94CAE-75D8-4EE3-BA78-E1F3338E49DC}"/>
          </ac:spMkLst>
        </pc:spChg>
        <pc:spChg chg="mod">
          <ac:chgData name="Apinya Pinitniyom KoY" userId="263f59c8b93083ef" providerId="LiveId" clId="{3BBCC057-8D45-4E4A-BF1D-866723D6EC0D}" dt="2020-09-13T10:04:51.738" v="538" actId="255"/>
          <ac:spMkLst>
            <pc:docMk/>
            <pc:sldMk cId="2543261778" sldId="504"/>
            <ac:spMk id="10" creationId="{13E72144-C098-419A-BD84-6C0A6FF058B5}"/>
          </ac:spMkLst>
        </pc:spChg>
        <pc:spChg chg="mod">
          <ac:chgData name="Apinya Pinitniyom KoY" userId="263f59c8b93083ef" providerId="LiveId" clId="{3BBCC057-8D45-4E4A-BF1D-866723D6EC0D}" dt="2020-09-13T10:03:33.164" v="518" actId="165"/>
          <ac:spMkLst>
            <pc:docMk/>
            <pc:sldMk cId="2543261778" sldId="504"/>
            <ac:spMk id="47" creationId="{C5453659-6358-4614-9A2F-5919AC04E7B0}"/>
          </ac:spMkLst>
        </pc:spChg>
        <pc:spChg chg="mod">
          <ac:chgData name="Apinya Pinitniyom KoY" userId="263f59c8b93083ef" providerId="LiveId" clId="{3BBCC057-8D45-4E4A-BF1D-866723D6EC0D}" dt="2020-09-13T10:03:33.164" v="518" actId="165"/>
          <ac:spMkLst>
            <pc:docMk/>
            <pc:sldMk cId="2543261778" sldId="504"/>
            <ac:spMk id="48" creationId="{D92BF65C-9EE9-4C08-BF3C-B2B8D85317C5}"/>
          </ac:spMkLst>
        </pc:spChg>
        <pc:spChg chg="mod">
          <ac:chgData name="Apinya Pinitniyom KoY" userId="263f59c8b93083ef" providerId="LiveId" clId="{3BBCC057-8D45-4E4A-BF1D-866723D6EC0D}" dt="2020-09-13T10:03:33.164" v="518" actId="165"/>
          <ac:spMkLst>
            <pc:docMk/>
            <pc:sldMk cId="2543261778" sldId="504"/>
            <ac:spMk id="49" creationId="{F7BEEC6C-0126-4EAF-8AC8-926FB3A8A38A}"/>
          </ac:spMkLst>
        </pc:spChg>
        <pc:spChg chg="mod">
          <ac:chgData name="Apinya Pinitniyom KoY" userId="263f59c8b93083ef" providerId="LiveId" clId="{3BBCC057-8D45-4E4A-BF1D-866723D6EC0D}" dt="2020-09-13T10:03:33.164" v="518" actId="165"/>
          <ac:spMkLst>
            <pc:docMk/>
            <pc:sldMk cId="2543261778" sldId="504"/>
            <ac:spMk id="50" creationId="{03D5CAA9-8B1F-47C8-8808-38F0B83ECA52}"/>
          </ac:spMkLst>
        </pc:spChg>
        <pc:spChg chg="mod">
          <ac:chgData name="Apinya Pinitniyom KoY" userId="263f59c8b93083ef" providerId="LiveId" clId="{3BBCC057-8D45-4E4A-BF1D-866723D6EC0D}" dt="2020-09-13T10:04:30.419" v="533" actId="1076"/>
          <ac:spMkLst>
            <pc:docMk/>
            <pc:sldMk cId="2543261778" sldId="504"/>
            <ac:spMk id="57" creationId="{8B650AED-6F75-46F1-923E-164FCF849480}"/>
          </ac:spMkLst>
        </pc:spChg>
        <pc:spChg chg="mod">
          <ac:chgData name="Apinya Pinitniyom KoY" userId="263f59c8b93083ef" providerId="LiveId" clId="{3BBCC057-8D45-4E4A-BF1D-866723D6EC0D}" dt="2020-09-13T10:04:20.205" v="531" actId="122"/>
          <ac:spMkLst>
            <pc:docMk/>
            <pc:sldMk cId="2543261778" sldId="504"/>
            <ac:spMk id="72" creationId="{E5CBF0DC-6F71-4BDC-B54B-F4148F65D57E}"/>
          </ac:spMkLst>
        </pc:spChg>
        <pc:spChg chg="mod">
          <ac:chgData name="Apinya Pinitniyom KoY" userId="263f59c8b93083ef" providerId="LiveId" clId="{3BBCC057-8D45-4E4A-BF1D-866723D6EC0D}" dt="2020-09-13T10:03:56.873" v="524" actId="255"/>
          <ac:spMkLst>
            <pc:docMk/>
            <pc:sldMk cId="2543261778" sldId="504"/>
            <ac:spMk id="119" creationId="{00000000-0000-0000-0000-000000000000}"/>
          </ac:spMkLst>
        </pc:spChg>
        <pc:spChg chg="mod">
          <ac:chgData name="Apinya Pinitniyom KoY" userId="263f59c8b93083ef" providerId="LiveId" clId="{3BBCC057-8D45-4E4A-BF1D-866723D6EC0D}" dt="2020-09-13T10:03:56.873" v="524" actId="255"/>
          <ac:spMkLst>
            <pc:docMk/>
            <pc:sldMk cId="2543261778" sldId="504"/>
            <ac:spMk id="120" creationId="{00000000-0000-0000-0000-000000000000}"/>
          </ac:spMkLst>
        </pc:spChg>
        <pc:spChg chg="mod">
          <ac:chgData name="Apinya Pinitniyom KoY" userId="263f59c8b93083ef" providerId="LiveId" clId="{3BBCC057-8D45-4E4A-BF1D-866723D6EC0D}" dt="2020-09-13T10:03:56.873" v="524" actId="255"/>
          <ac:spMkLst>
            <pc:docMk/>
            <pc:sldMk cId="2543261778" sldId="504"/>
            <ac:spMk id="123" creationId="{00000000-0000-0000-0000-000000000000}"/>
          </ac:spMkLst>
        </pc:spChg>
        <pc:spChg chg="mod">
          <ac:chgData name="Apinya Pinitniyom KoY" userId="263f59c8b93083ef" providerId="LiveId" clId="{3BBCC057-8D45-4E4A-BF1D-866723D6EC0D}" dt="2020-09-13T10:03:56.873" v="524" actId="255"/>
          <ac:spMkLst>
            <pc:docMk/>
            <pc:sldMk cId="2543261778" sldId="504"/>
            <ac:spMk id="124" creationId="{00000000-0000-0000-0000-000000000000}"/>
          </ac:spMkLst>
        </pc:spChg>
        <pc:grpChg chg="del mod">
          <ac:chgData name="Apinya Pinitniyom KoY" userId="263f59c8b93083ef" providerId="LiveId" clId="{3BBCC057-8D45-4E4A-BF1D-866723D6EC0D}" dt="2020-09-13T10:03:33.164" v="518" actId="165"/>
          <ac:grpSpMkLst>
            <pc:docMk/>
            <pc:sldMk cId="2543261778" sldId="504"/>
            <ac:grpSpMk id="44" creationId="{6FD7C7A7-4639-407D-826E-567BDA5A53F9}"/>
          </ac:grpSpMkLst>
        </pc:grpChg>
        <pc:grpChg chg="mod topLvl">
          <ac:chgData name="Apinya Pinitniyom KoY" userId="263f59c8b93083ef" providerId="LiveId" clId="{3BBCC057-8D45-4E4A-BF1D-866723D6EC0D}" dt="2020-09-13T10:03:37.545" v="519" actId="14100"/>
          <ac:grpSpMkLst>
            <pc:docMk/>
            <pc:sldMk cId="2543261778" sldId="504"/>
            <ac:grpSpMk id="45" creationId="{C0F2CE4E-4479-4FA0-A273-31CBF1845F37}"/>
          </ac:grpSpMkLst>
        </pc:grpChg>
        <pc:grpChg chg="mod topLvl">
          <ac:chgData name="Apinya Pinitniyom KoY" userId="263f59c8b93083ef" providerId="LiveId" clId="{3BBCC057-8D45-4E4A-BF1D-866723D6EC0D}" dt="2020-09-13T10:03:45.986" v="521" actId="14100"/>
          <ac:grpSpMkLst>
            <pc:docMk/>
            <pc:sldMk cId="2543261778" sldId="504"/>
            <ac:grpSpMk id="46" creationId="{9A4D9600-95B7-4412-9DC2-E26AC5441A8B}"/>
          </ac:grpSpMkLst>
        </pc:grpChg>
        <pc:grpChg chg="del">
          <ac:chgData name="Apinya Pinitniyom KoY" userId="263f59c8b93083ef" providerId="LiveId" clId="{3BBCC057-8D45-4E4A-BF1D-866723D6EC0D}" dt="2020-09-13T10:03:50.654" v="522" actId="165"/>
          <ac:grpSpMkLst>
            <pc:docMk/>
            <pc:sldMk cId="2543261778" sldId="504"/>
            <ac:grpSpMk id="115" creationId="{00000000-0000-0000-0000-000000000000}"/>
          </ac:grpSpMkLst>
        </pc:grpChg>
        <pc:grpChg chg="mod topLvl">
          <ac:chgData name="Apinya Pinitniyom KoY" userId="263f59c8b93083ef" providerId="LiveId" clId="{3BBCC057-8D45-4E4A-BF1D-866723D6EC0D}" dt="2020-09-13T10:04:07.581" v="527" actId="14100"/>
          <ac:grpSpMkLst>
            <pc:docMk/>
            <pc:sldMk cId="2543261778" sldId="504"/>
            <ac:grpSpMk id="116" creationId="{00000000-0000-0000-0000-000000000000}"/>
          </ac:grpSpMkLst>
        </pc:grpChg>
        <pc:grpChg chg="mod topLvl">
          <ac:chgData name="Apinya Pinitniyom KoY" userId="263f59c8b93083ef" providerId="LiveId" clId="{3BBCC057-8D45-4E4A-BF1D-866723D6EC0D}" dt="2020-09-13T10:03:50.654" v="522" actId="165"/>
          <ac:grpSpMkLst>
            <pc:docMk/>
            <pc:sldMk cId="2543261778" sldId="504"/>
            <ac:grpSpMk id="118" creationId="{00000000-0000-0000-0000-000000000000}"/>
          </ac:grpSpMkLst>
        </pc:grpChg>
      </pc:sldChg>
      <pc:sldChg chg="modSp mod">
        <pc:chgData name="Apinya Pinitniyom KoY" userId="263f59c8b93083ef" providerId="LiveId" clId="{3BBCC057-8D45-4E4A-BF1D-866723D6EC0D}" dt="2020-09-13T10:07:58.222" v="556" actId="1076"/>
        <pc:sldMkLst>
          <pc:docMk/>
          <pc:sldMk cId="1821418838" sldId="735"/>
        </pc:sldMkLst>
        <pc:spChg chg="mod">
          <ac:chgData name="Apinya Pinitniyom KoY" userId="263f59c8b93083ef" providerId="LiveId" clId="{3BBCC057-8D45-4E4A-BF1D-866723D6EC0D}" dt="2020-09-13T10:07:58.222" v="556" actId="1076"/>
          <ac:spMkLst>
            <pc:docMk/>
            <pc:sldMk cId="1821418838" sldId="735"/>
            <ac:spMk id="11" creationId="{6696456A-9AE3-4625-B067-3487DB685E1D}"/>
          </ac:spMkLst>
        </pc:spChg>
      </pc:sldChg>
      <pc:sldChg chg="modSp mod">
        <pc:chgData name="Apinya Pinitniyom KoY" userId="263f59c8b93083ef" providerId="LiveId" clId="{3BBCC057-8D45-4E4A-BF1D-866723D6EC0D}" dt="2020-09-14T03:33:08.367" v="781" actId="1076"/>
        <pc:sldMkLst>
          <pc:docMk/>
          <pc:sldMk cId="4206780811" sldId="748"/>
        </pc:sldMkLst>
        <pc:spChg chg="mod">
          <ac:chgData name="Apinya Pinitniyom KoY" userId="263f59c8b93083ef" providerId="LiveId" clId="{3BBCC057-8D45-4E4A-BF1D-866723D6EC0D}" dt="2020-09-14T03:33:08.367" v="781" actId="1076"/>
          <ac:spMkLst>
            <pc:docMk/>
            <pc:sldMk cId="4206780811" sldId="748"/>
            <ac:spMk id="5" creationId="{00000000-0000-0000-0000-000000000000}"/>
          </ac:spMkLst>
        </pc:spChg>
      </pc:sldChg>
      <pc:sldChg chg="modSp mod">
        <pc:chgData name="Apinya Pinitniyom KoY" userId="263f59c8b93083ef" providerId="LiveId" clId="{3BBCC057-8D45-4E4A-BF1D-866723D6EC0D}" dt="2020-09-14T03:18:59.222" v="707" actId="20577"/>
        <pc:sldMkLst>
          <pc:docMk/>
          <pc:sldMk cId="2384398315" sldId="750"/>
        </pc:sldMkLst>
        <pc:spChg chg="mod">
          <ac:chgData name="Apinya Pinitniyom KoY" userId="263f59c8b93083ef" providerId="LiveId" clId="{3BBCC057-8D45-4E4A-BF1D-866723D6EC0D}" dt="2020-09-14T03:18:59.222" v="707" actId="20577"/>
          <ac:spMkLst>
            <pc:docMk/>
            <pc:sldMk cId="2384398315" sldId="750"/>
            <ac:spMk id="5" creationId="{00000000-0000-0000-0000-000000000000}"/>
          </ac:spMkLst>
        </pc:spChg>
      </pc:sldChg>
      <pc:sldChg chg="modSp mod">
        <pc:chgData name="Apinya Pinitniyom KoY" userId="263f59c8b93083ef" providerId="LiveId" clId="{3BBCC057-8D45-4E4A-BF1D-866723D6EC0D}" dt="2020-09-14T03:32:49.908" v="776" actId="21"/>
        <pc:sldMkLst>
          <pc:docMk/>
          <pc:sldMk cId="1267276627" sldId="773"/>
        </pc:sldMkLst>
        <pc:spChg chg="mod">
          <ac:chgData name="Apinya Pinitniyom KoY" userId="263f59c8b93083ef" providerId="LiveId" clId="{3BBCC057-8D45-4E4A-BF1D-866723D6EC0D}" dt="2020-09-14T03:32:49.908" v="776" actId="21"/>
          <ac:spMkLst>
            <pc:docMk/>
            <pc:sldMk cId="1267276627" sldId="773"/>
            <ac:spMk id="5" creationId="{00000000-0000-0000-0000-000000000000}"/>
          </ac:spMkLst>
        </pc:spChg>
      </pc:sldChg>
      <pc:sldChg chg="modSp mod">
        <pc:chgData name="Apinya Pinitniyom KoY" userId="263f59c8b93083ef" providerId="LiveId" clId="{3BBCC057-8D45-4E4A-BF1D-866723D6EC0D}" dt="2020-09-13T10:12:10.924" v="570" actId="20577"/>
        <pc:sldMkLst>
          <pc:docMk/>
          <pc:sldMk cId="1513265490" sldId="774"/>
        </pc:sldMkLst>
        <pc:spChg chg="mod">
          <ac:chgData name="Apinya Pinitniyom KoY" userId="263f59c8b93083ef" providerId="LiveId" clId="{3BBCC057-8D45-4E4A-BF1D-866723D6EC0D}" dt="2020-09-13T10:12:10.924" v="570" actId="20577"/>
          <ac:spMkLst>
            <pc:docMk/>
            <pc:sldMk cId="1513265490" sldId="774"/>
            <ac:spMk id="14" creationId="{B1096F08-EE83-480D-9777-F26B18CC073E}"/>
          </ac:spMkLst>
        </pc:spChg>
      </pc:sldChg>
      <pc:sldChg chg="modSp mod">
        <pc:chgData name="Apinya Pinitniyom KoY" userId="263f59c8b93083ef" providerId="LiveId" clId="{3BBCC057-8D45-4E4A-BF1D-866723D6EC0D}" dt="2020-09-14T03:16:28.806" v="700" actId="1076"/>
        <pc:sldMkLst>
          <pc:docMk/>
          <pc:sldMk cId="2004059785" sldId="775"/>
        </pc:sldMkLst>
        <pc:spChg chg="mod">
          <ac:chgData name="Apinya Pinitniyom KoY" userId="263f59c8b93083ef" providerId="LiveId" clId="{3BBCC057-8D45-4E4A-BF1D-866723D6EC0D}" dt="2020-09-14T03:15:07.049" v="697" actId="255"/>
          <ac:spMkLst>
            <pc:docMk/>
            <pc:sldMk cId="2004059785" sldId="775"/>
            <ac:spMk id="10" creationId="{A2C57CD0-D8CB-4073-8C30-8A6597B91034}"/>
          </ac:spMkLst>
        </pc:spChg>
        <pc:grpChg chg="mod">
          <ac:chgData name="Apinya Pinitniyom KoY" userId="263f59c8b93083ef" providerId="LiveId" clId="{3BBCC057-8D45-4E4A-BF1D-866723D6EC0D}" dt="2020-09-14T03:16:28.806" v="700" actId="1076"/>
          <ac:grpSpMkLst>
            <pc:docMk/>
            <pc:sldMk cId="2004059785" sldId="775"/>
            <ac:grpSpMk id="15" creationId="{25E3AA47-EB44-42EA-B743-54D9D2E77CCA}"/>
          </ac:grpSpMkLst>
        </pc:grpChg>
        <pc:grpChg chg="mod">
          <ac:chgData name="Apinya Pinitniyom KoY" userId="263f59c8b93083ef" providerId="LiveId" clId="{3BBCC057-8D45-4E4A-BF1D-866723D6EC0D}" dt="2020-09-14T03:15:13.771" v="698" actId="1076"/>
          <ac:grpSpMkLst>
            <pc:docMk/>
            <pc:sldMk cId="2004059785" sldId="775"/>
            <ac:grpSpMk id="16" creationId="{48C84B56-184F-4CF8-87FC-ADFB63860329}"/>
          </ac:grpSpMkLst>
        </pc:grpChg>
      </pc:sldChg>
      <pc:sldChg chg="delSp mod">
        <pc:chgData name="Apinya Pinitniyom KoY" userId="263f59c8b93083ef" providerId="LiveId" clId="{3BBCC057-8D45-4E4A-BF1D-866723D6EC0D}" dt="2020-09-13T10:12:14.785" v="571" actId="478"/>
        <pc:sldMkLst>
          <pc:docMk/>
          <pc:sldMk cId="4024109497" sldId="776"/>
        </pc:sldMkLst>
        <pc:grpChg chg="del">
          <ac:chgData name="Apinya Pinitniyom KoY" userId="263f59c8b93083ef" providerId="LiveId" clId="{3BBCC057-8D45-4E4A-BF1D-866723D6EC0D}" dt="2020-09-13T10:12:14.785" v="571" actId="478"/>
          <ac:grpSpMkLst>
            <pc:docMk/>
            <pc:sldMk cId="4024109497" sldId="776"/>
            <ac:grpSpMk id="16" creationId="{48C84B56-184F-4CF8-87FC-ADFB63860329}"/>
          </ac:grpSpMkLst>
        </pc:grpChg>
      </pc:sldChg>
      <pc:sldChg chg="modSp mod">
        <pc:chgData name="Apinya Pinitniyom KoY" userId="263f59c8b93083ef" providerId="LiveId" clId="{3BBCC057-8D45-4E4A-BF1D-866723D6EC0D}" dt="2020-09-14T03:21:07.947" v="747" actId="20577"/>
        <pc:sldMkLst>
          <pc:docMk/>
          <pc:sldMk cId="1633011849" sldId="780"/>
        </pc:sldMkLst>
        <pc:spChg chg="mod">
          <ac:chgData name="Apinya Pinitniyom KoY" userId="263f59c8b93083ef" providerId="LiveId" clId="{3BBCC057-8D45-4E4A-BF1D-866723D6EC0D}" dt="2020-09-14T03:21:07.947" v="747" actId="20577"/>
          <ac:spMkLst>
            <pc:docMk/>
            <pc:sldMk cId="1633011849" sldId="780"/>
            <ac:spMk id="7" creationId="{82FC672B-86DB-486A-A692-B3BA28F14C9C}"/>
          </ac:spMkLst>
        </pc:spChg>
        <pc:spChg chg="mod">
          <ac:chgData name="Apinya Pinitniyom KoY" userId="263f59c8b93083ef" providerId="LiveId" clId="{3BBCC057-8D45-4E4A-BF1D-866723D6EC0D}" dt="2020-09-14T03:20:55.661" v="738" actId="20577"/>
          <ac:spMkLst>
            <pc:docMk/>
            <pc:sldMk cId="1633011849" sldId="780"/>
            <ac:spMk id="10" creationId="{250C649B-1BDF-4350-BA66-33671D632256}"/>
          </ac:spMkLst>
        </pc:spChg>
      </pc:sldChg>
      <pc:sldChg chg="modSp mod">
        <pc:chgData name="Apinya Pinitniyom KoY" userId="263f59c8b93083ef" providerId="LiveId" clId="{3BBCC057-8D45-4E4A-BF1D-866723D6EC0D}" dt="2020-09-13T10:16:15.233" v="616" actId="20577"/>
        <pc:sldMkLst>
          <pc:docMk/>
          <pc:sldMk cId="1270602317" sldId="781"/>
        </pc:sldMkLst>
        <pc:spChg chg="mod">
          <ac:chgData name="Apinya Pinitniyom KoY" userId="263f59c8b93083ef" providerId="LiveId" clId="{3BBCC057-8D45-4E4A-BF1D-866723D6EC0D}" dt="2020-09-13T10:16:15.233" v="616" actId="20577"/>
          <ac:spMkLst>
            <pc:docMk/>
            <pc:sldMk cId="1270602317" sldId="781"/>
            <ac:spMk id="6" creationId="{6425807F-9277-41C7-AC5E-EFA5F2D8434D}"/>
          </ac:spMkLst>
        </pc:spChg>
      </pc:sldChg>
      <pc:sldChg chg="modSp mod">
        <pc:chgData name="Apinya Pinitniyom KoY" userId="263f59c8b93083ef" providerId="LiveId" clId="{3BBCC057-8D45-4E4A-BF1D-866723D6EC0D}" dt="2020-09-14T03:19:37.601" v="709" actId="20577"/>
        <pc:sldMkLst>
          <pc:docMk/>
          <pc:sldMk cId="883893888" sldId="785"/>
        </pc:sldMkLst>
        <pc:spChg chg="mod">
          <ac:chgData name="Apinya Pinitniyom KoY" userId="263f59c8b93083ef" providerId="LiveId" clId="{3BBCC057-8D45-4E4A-BF1D-866723D6EC0D}" dt="2020-09-14T03:19:37.601" v="709" actId="20577"/>
          <ac:spMkLst>
            <pc:docMk/>
            <pc:sldMk cId="883893888" sldId="785"/>
            <ac:spMk id="2" creationId="{2568AC6B-ED4C-46C2-A702-97E324AC581D}"/>
          </ac:spMkLst>
        </pc:spChg>
        <pc:spChg chg="mod">
          <ac:chgData name="Apinya Pinitniyom KoY" userId="263f59c8b93083ef" providerId="LiveId" clId="{3BBCC057-8D45-4E4A-BF1D-866723D6EC0D}" dt="2020-09-13T10:08:16.090" v="562" actId="20577"/>
          <ac:spMkLst>
            <pc:docMk/>
            <pc:sldMk cId="883893888" sldId="785"/>
            <ac:spMk id="3" creationId="{91C0CDDF-1CCA-44B9-9F73-FC18B846196A}"/>
          </ac:spMkLst>
        </pc:spChg>
      </pc:sldChg>
      <pc:sldChg chg="addSp modSp mod ord">
        <pc:chgData name="Apinya Pinitniyom KoY" userId="263f59c8b93083ef" providerId="LiveId" clId="{3BBCC057-8D45-4E4A-BF1D-866723D6EC0D}" dt="2020-09-13T09:52:25.712" v="391" actId="1076"/>
        <pc:sldMkLst>
          <pc:docMk/>
          <pc:sldMk cId="2937841623" sldId="786"/>
        </pc:sldMkLst>
        <pc:spChg chg="mod">
          <ac:chgData name="Apinya Pinitniyom KoY" userId="263f59c8b93083ef" providerId="LiveId" clId="{3BBCC057-8D45-4E4A-BF1D-866723D6EC0D}" dt="2020-09-13T09:52:25.712" v="391" actId="1076"/>
          <ac:spMkLst>
            <pc:docMk/>
            <pc:sldMk cId="2937841623" sldId="786"/>
            <ac:spMk id="2" creationId="{2568AC6B-ED4C-46C2-A702-97E324AC581D}"/>
          </ac:spMkLst>
        </pc:spChg>
        <pc:spChg chg="add mod">
          <ac:chgData name="Apinya Pinitniyom KoY" userId="263f59c8b93083ef" providerId="LiveId" clId="{3BBCC057-8D45-4E4A-BF1D-866723D6EC0D}" dt="2020-09-13T09:52:10.188" v="388" actId="1076"/>
          <ac:spMkLst>
            <pc:docMk/>
            <pc:sldMk cId="2937841623" sldId="786"/>
            <ac:spMk id="3" creationId="{16674A7C-00AD-48EF-A5D9-53FEC6565F5C}"/>
          </ac:spMkLst>
        </pc:spChg>
      </pc:sldChg>
      <pc:sldChg chg="modSp del mod ord">
        <pc:chgData name="Apinya Pinitniyom KoY" userId="263f59c8b93083ef" providerId="LiveId" clId="{3BBCC057-8D45-4E4A-BF1D-866723D6EC0D}" dt="2020-09-13T09:50:27.552" v="367" actId="47"/>
        <pc:sldMkLst>
          <pc:docMk/>
          <pc:sldMk cId="306045028" sldId="787"/>
        </pc:sldMkLst>
        <pc:spChg chg="mod">
          <ac:chgData name="Apinya Pinitniyom KoY" userId="263f59c8b93083ef" providerId="LiveId" clId="{3BBCC057-8D45-4E4A-BF1D-866723D6EC0D}" dt="2020-09-13T09:40:39.491" v="309" actId="21"/>
          <ac:spMkLst>
            <pc:docMk/>
            <pc:sldMk cId="306045028" sldId="787"/>
            <ac:spMk id="2" creationId="{2568AC6B-ED4C-46C2-A702-97E324AC581D}"/>
          </ac:spMkLst>
        </pc:spChg>
      </pc:sldChg>
      <pc:sldChg chg="addSp delSp modSp mod ord">
        <pc:chgData name="Apinya Pinitniyom KoY" userId="263f59c8b93083ef" providerId="LiveId" clId="{3BBCC057-8D45-4E4A-BF1D-866723D6EC0D}" dt="2020-09-13T10:02:22.510" v="513" actId="1076"/>
        <pc:sldMkLst>
          <pc:docMk/>
          <pc:sldMk cId="3512585084" sldId="788"/>
        </pc:sldMkLst>
        <pc:spChg chg="del mod">
          <ac:chgData name="Apinya Pinitniyom KoY" userId="263f59c8b93083ef" providerId="LiveId" clId="{3BBCC057-8D45-4E4A-BF1D-866723D6EC0D}" dt="2020-09-13T09:57:07.306" v="466"/>
          <ac:spMkLst>
            <pc:docMk/>
            <pc:sldMk cId="3512585084" sldId="788"/>
            <ac:spMk id="2" creationId="{2568AC6B-ED4C-46C2-A702-97E324AC581D}"/>
          </ac:spMkLst>
        </pc:spChg>
        <pc:spChg chg="add mod">
          <ac:chgData name="Apinya Pinitniyom KoY" userId="263f59c8b93083ef" providerId="LiveId" clId="{3BBCC057-8D45-4E4A-BF1D-866723D6EC0D}" dt="2020-09-13T10:02:11.245" v="512" actId="20577"/>
          <ac:spMkLst>
            <pc:docMk/>
            <pc:sldMk cId="3512585084" sldId="788"/>
            <ac:spMk id="3" creationId="{CCC10D71-786F-46F1-8E3C-87B1C59AE2BC}"/>
          </ac:spMkLst>
        </pc:spChg>
        <pc:spChg chg="add mod">
          <ac:chgData name="Apinya Pinitniyom KoY" userId="263f59c8b93083ef" providerId="LiveId" clId="{3BBCC057-8D45-4E4A-BF1D-866723D6EC0D}" dt="2020-09-13T10:02:22.510" v="513" actId="1076"/>
          <ac:spMkLst>
            <pc:docMk/>
            <pc:sldMk cId="3512585084" sldId="788"/>
            <ac:spMk id="5" creationId="{87845D9E-3BB8-4D86-A907-AAC2E835A16D}"/>
          </ac:spMkLst>
        </pc:spChg>
        <pc:spChg chg="mod">
          <ac:chgData name="Apinya Pinitniyom KoY" userId="263f59c8b93083ef" providerId="LiveId" clId="{3BBCC057-8D45-4E4A-BF1D-866723D6EC0D}" dt="2020-09-13T09:33:01.864" v="254" actId="20577"/>
          <ac:spMkLst>
            <pc:docMk/>
            <pc:sldMk cId="3512585084" sldId="788"/>
            <ac:spMk id="7" creationId="{A529E667-E94C-41C5-AC31-ADA60A20F4A1}"/>
          </ac:spMkLst>
        </pc:spChg>
        <pc:spChg chg="add mod">
          <ac:chgData name="Apinya Pinitniyom KoY" userId="263f59c8b93083ef" providerId="LiveId" clId="{3BBCC057-8D45-4E4A-BF1D-866723D6EC0D}" dt="2020-09-13T09:57:01.692" v="463" actId="1076"/>
          <ac:spMkLst>
            <pc:docMk/>
            <pc:sldMk cId="3512585084" sldId="788"/>
            <ac:spMk id="9" creationId="{7E9A194F-5227-4977-8DBB-36F86F36210D}"/>
          </ac:spMkLst>
        </pc:spChg>
      </pc:sldChg>
      <pc:sldChg chg="addSp delSp modSp add del mod">
        <pc:chgData name="Apinya Pinitniyom KoY" userId="263f59c8b93083ef" providerId="LiveId" clId="{3BBCC057-8D45-4E4A-BF1D-866723D6EC0D}" dt="2020-09-13T09:52:38.006" v="392" actId="47"/>
        <pc:sldMkLst>
          <pc:docMk/>
          <pc:sldMk cId="4279293328" sldId="789"/>
        </pc:sldMkLst>
        <pc:spChg chg="add">
          <ac:chgData name="Apinya Pinitniyom KoY" userId="263f59c8b93083ef" providerId="LiveId" clId="{3BBCC057-8D45-4E4A-BF1D-866723D6EC0D}" dt="2020-09-13T09:36:09.299" v="280" actId="22"/>
          <ac:spMkLst>
            <pc:docMk/>
            <pc:sldMk cId="4279293328" sldId="789"/>
            <ac:spMk id="2" creationId="{841709EC-AAD7-4EE9-A8F1-E423DCBD961A}"/>
          </ac:spMkLst>
        </pc:spChg>
        <pc:spChg chg="add mod">
          <ac:chgData name="Apinya Pinitniyom KoY" userId="263f59c8b93083ef" providerId="LiveId" clId="{3BBCC057-8D45-4E4A-BF1D-866723D6EC0D}" dt="2020-09-13T09:36:19.224" v="282" actId="1076"/>
          <ac:spMkLst>
            <pc:docMk/>
            <pc:sldMk cId="4279293328" sldId="789"/>
            <ac:spMk id="3" creationId="{D790626A-EE83-45C6-8FD4-E728071CE9C4}"/>
          </ac:spMkLst>
        </pc:spChg>
        <pc:spChg chg="del mod">
          <ac:chgData name="Apinya Pinitniyom KoY" userId="263f59c8b93083ef" providerId="LiveId" clId="{3BBCC057-8D45-4E4A-BF1D-866723D6EC0D}" dt="2020-09-13T09:35:54.319" v="278" actId="21"/>
          <ac:spMkLst>
            <pc:docMk/>
            <pc:sldMk cId="4279293328" sldId="789"/>
            <ac:spMk id="11" creationId="{6696456A-9AE3-4625-B067-3487DB685E1D}"/>
          </ac:spMkLst>
        </pc:spChg>
        <pc:spChg chg="del">
          <ac:chgData name="Apinya Pinitniyom KoY" userId="263f59c8b93083ef" providerId="LiveId" clId="{3BBCC057-8D45-4E4A-BF1D-866723D6EC0D}" dt="2020-09-13T09:35:55.845" v="279" actId="478"/>
          <ac:spMkLst>
            <pc:docMk/>
            <pc:sldMk cId="4279293328" sldId="789"/>
            <ac:spMk id="16" creationId="{F50F8743-FFB4-4FAE-8605-DEE70EC88649}"/>
          </ac:spMkLst>
        </pc:spChg>
        <pc:picChg chg="del">
          <ac:chgData name="Apinya Pinitniyom KoY" userId="263f59c8b93083ef" providerId="LiveId" clId="{3BBCC057-8D45-4E4A-BF1D-866723D6EC0D}" dt="2020-09-13T09:35:46.383" v="275" actId="478"/>
          <ac:picMkLst>
            <pc:docMk/>
            <pc:sldMk cId="4279293328" sldId="789"/>
            <ac:picMk id="4" creationId="{2BB9CA9A-F494-40FC-9630-AA91FCF30206}"/>
          </ac:picMkLst>
        </pc:picChg>
      </pc:sldChg>
      <pc:sldChg chg="addSp delSp modSp add mod">
        <pc:chgData name="Apinya Pinitniyom KoY" userId="263f59c8b93083ef" providerId="LiveId" clId="{3BBCC057-8D45-4E4A-BF1D-866723D6EC0D}" dt="2020-09-13T09:53:25.417" v="416" actId="1076"/>
        <pc:sldMkLst>
          <pc:docMk/>
          <pc:sldMk cId="3140900153" sldId="790"/>
        </pc:sldMkLst>
        <pc:spChg chg="del">
          <ac:chgData name="Apinya Pinitniyom KoY" userId="263f59c8b93083ef" providerId="LiveId" clId="{3BBCC057-8D45-4E4A-BF1D-866723D6EC0D}" dt="2020-09-13T09:37:41.144" v="284" actId="478"/>
          <ac:spMkLst>
            <pc:docMk/>
            <pc:sldMk cId="3140900153" sldId="790"/>
            <ac:spMk id="2" creationId="{2568AC6B-ED4C-46C2-A702-97E324AC581D}"/>
          </ac:spMkLst>
        </pc:spChg>
        <pc:spChg chg="add mod">
          <ac:chgData name="Apinya Pinitniyom KoY" userId="263f59c8b93083ef" providerId="LiveId" clId="{3BBCC057-8D45-4E4A-BF1D-866723D6EC0D}" dt="2020-09-13T09:40:27.670" v="308" actId="207"/>
          <ac:spMkLst>
            <pc:docMk/>
            <pc:sldMk cId="3140900153" sldId="790"/>
            <ac:spMk id="3" creationId="{8AFF92FA-5506-4BDF-A6AA-0DBA33EBDCEF}"/>
          </ac:spMkLst>
        </pc:spChg>
        <pc:spChg chg="add mod">
          <ac:chgData name="Apinya Pinitniyom KoY" userId="263f59c8b93083ef" providerId="LiveId" clId="{3BBCC057-8D45-4E4A-BF1D-866723D6EC0D}" dt="2020-09-13T09:53:17.246" v="408" actId="20577"/>
          <ac:spMkLst>
            <pc:docMk/>
            <pc:sldMk cId="3140900153" sldId="790"/>
            <ac:spMk id="5" creationId="{2246BA2D-8154-45EC-B5B0-D817DD8EC125}"/>
          </ac:spMkLst>
        </pc:spChg>
        <pc:spChg chg="add mod">
          <ac:chgData name="Apinya Pinitniyom KoY" userId="263f59c8b93083ef" providerId="LiveId" clId="{3BBCC057-8D45-4E4A-BF1D-866723D6EC0D}" dt="2020-09-13T09:40:53.950" v="313" actId="255"/>
          <ac:spMkLst>
            <pc:docMk/>
            <pc:sldMk cId="3140900153" sldId="790"/>
            <ac:spMk id="6" creationId="{223DEDC5-F002-4E35-946F-7772D6B5963B}"/>
          </ac:spMkLst>
        </pc:spChg>
        <pc:spChg chg="add mod">
          <ac:chgData name="Apinya Pinitniyom KoY" userId="263f59c8b93083ef" providerId="LiveId" clId="{3BBCC057-8D45-4E4A-BF1D-866723D6EC0D}" dt="2020-09-13T09:53:25.417" v="416" actId="1076"/>
          <ac:spMkLst>
            <pc:docMk/>
            <pc:sldMk cId="3140900153" sldId="790"/>
            <ac:spMk id="9" creationId="{B7A2B1B6-88F8-459E-A06C-0D84C9989F4E}"/>
          </ac:spMkLst>
        </pc:spChg>
        <pc:spChg chg="add mod">
          <ac:chgData name="Apinya Pinitniyom KoY" userId="263f59c8b93083ef" providerId="LiveId" clId="{3BBCC057-8D45-4E4A-BF1D-866723D6EC0D}" dt="2020-09-13T09:53:11.183" v="401" actId="122"/>
          <ac:spMkLst>
            <pc:docMk/>
            <pc:sldMk cId="3140900153" sldId="790"/>
            <ac:spMk id="11" creationId="{CFDD5365-F6F5-4543-9B7C-1C4966E40E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E574-D06E-4B5F-B4D1-80CBFF3CD96F}" type="datetimeFigureOut">
              <a:rPr lang="th-TH" smtClean="0"/>
              <a:t>26/11/63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85E9D-0936-4663-9E13-4D68712CC0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89661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B50CE-E223-459C-99B0-B08B66E735D2}" type="datetimeFigureOut">
              <a:rPr lang="th-TH" smtClean="0"/>
              <a:t>26/11/63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A7F2B-564E-4869-93A5-1B9BE52962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6911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73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8010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380587" y="1247340"/>
            <a:ext cx="1137069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5400" b="1" dirty="0">
                <a:solidFill>
                  <a:srgbClr val="8E1F0B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การบรรยาย เรื่อง พระราชบัญญัติการจัดซื้อจัดจ้างและการบริหารพัสดุภาครัฐ พ.ศ. </a:t>
            </a:r>
            <a:r>
              <a:rPr lang="en-US" altLang="ko-KR" sz="5400" b="1" dirty="0">
                <a:solidFill>
                  <a:srgbClr val="8E1F0B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2560 </a:t>
            </a:r>
            <a:r>
              <a:rPr lang="th-TH" altLang="ko-KR" sz="5400" b="1" dirty="0">
                <a:solidFill>
                  <a:srgbClr val="8E1F0B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และระเบียบกระทรวงการคลังว่าด้วยการจัดซื้อจัดจ้างและการบริหารพัสดุภาครัฐ พ.ศ. </a:t>
            </a:r>
            <a:r>
              <a:rPr lang="en-US" altLang="ko-KR" sz="5400" b="1" dirty="0">
                <a:solidFill>
                  <a:srgbClr val="8E1F0B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1672178" y="5215491"/>
            <a:ext cx="1007909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3600" dirty="0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โดย นาย</a:t>
            </a:r>
            <a:r>
              <a:rPr lang="th-TH" altLang="ko-KR" sz="3600" dirty="0" err="1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จรินพงษ์</a:t>
            </a:r>
            <a:r>
              <a:rPr lang="th-TH" altLang="ko-KR" sz="3600" dirty="0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  แดงจิ๋ว  วิศวกรชำนาญการพิเศษ</a:t>
            </a:r>
          </a:p>
          <a:p>
            <a:pPr algn="r"/>
            <a:r>
              <a:rPr lang="en-US" altLang="ko-KR" sz="3600" dirty="0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26</a:t>
            </a:r>
            <a:r>
              <a:rPr lang="th-TH" altLang="ko-KR" sz="3600" dirty="0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 พฤศจิกายน </a:t>
            </a:r>
            <a:r>
              <a:rPr lang="en-US" altLang="ko-KR" sz="3600" dirty="0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2563 </a:t>
            </a:r>
            <a:r>
              <a:rPr lang="th-TH" altLang="ko-KR" sz="3600" dirty="0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ณ อาคาร ดร.</a:t>
            </a:r>
            <a:r>
              <a:rPr lang="th-TH" altLang="ko-KR" sz="3600" dirty="0" err="1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ศิโรจน์</a:t>
            </a:r>
            <a:r>
              <a:rPr lang="th-TH" altLang="ko-KR" sz="3600" dirty="0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 ผล</a:t>
            </a:r>
            <a:r>
              <a:rPr lang="th-TH" altLang="ko-KR" sz="3600" dirty="0" err="1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พันธิน</a:t>
            </a:r>
            <a:r>
              <a:rPr lang="th-TH" altLang="ko-KR" sz="3600" dirty="0">
                <a:solidFill>
                  <a:srgbClr val="8E1F0B"/>
                </a:solidFill>
                <a:latin typeface="TH SarabunPSK" pitchFamily="34" charset="-34"/>
                <a:cs typeface="TH SarabunPSK" pitchFamily="34" charset="-34"/>
              </a:rPr>
              <a:t> มหาวิทยาลัยสวนดุสิต</a:t>
            </a:r>
            <a:endParaRPr lang="ko-KR" altLang="en-US" sz="3600" dirty="0">
              <a:solidFill>
                <a:srgbClr val="8E1F0B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382"/>
          <a:stretch/>
        </p:blipFill>
        <p:spPr>
          <a:xfrm>
            <a:off x="7356016" y="75127"/>
            <a:ext cx="464548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B1A08E7F-3DC4-4554-9C93-66BB9A878ACC}"/>
              </a:ext>
            </a:extLst>
          </p:cNvPr>
          <p:cNvSpPr/>
          <p:nvPr/>
        </p:nvSpPr>
        <p:spPr>
          <a:xfrm>
            <a:off x="2995971" y="416219"/>
            <a:ext cx="9277691" cy="6441781"/>
          </a:xfrm>
          <a:custGeom>
            <a:avLst/>
            <a:gdLst>
              <a:gd name="connsiteX0" fmla="*/ 8846452 w 9277691"/>
              <a:gd name="connsiteY0" fmla="*/ 0 h 6441781"/>
              <a:gd name="connsiteX1" fmla="*/ 9277691 w 9277691"/>
              <a:gd name="connsiteY1" fmla="*/ 879048 h 6441781"/>
              <a:gd name="connsiteX2" fmla="*/ 8945791 w 9277691"/>
              <a:gd name="connsiteY2" fmla="*/ 828131 h 6441781"/>
              <a:gd name="connsiteX3" fmla="*/ 8652053 w 9277691"/>
              <a:gd name="connsiteY3" fmla="*/ 1928396 h 6441781"/>
              <a:gd name="connsiteX4" fmla="*/ 8651631 w 9277691"/>
              <a:gd name="connsiteY4" fmla="*/ 1931327 h 6441781"/>
              <a:gd name="connsiteX5" fmla="*/ 2716823 w 9277691"/>
              <a:gd name="connsiteY5" fmla="*/ 6441781 h 6441781"/>
              <a:gd name="connsiteX6" fmla="*/ 0 w 9277691"/>
              <a:gd name="connsiteY6" fmla="*/ 6432988 h 6441781"/>
              <a:gd name="connsiteX7" fmla="*/ 7848184 w 9277691"/>
              <a:gd name="connsiteY7" fmla="*/ 1875643 h 6441781"/>
              <a:gd name="connsiteX8" fmla="*/ 8227221 w 9277691"/>
              <a:gd name="connsiteY8" fmla="*/ 717895 h 6441781"/>
              <a:gd name="connsiteX9" fmla="*/ 7904572 w 9277691"/>
              <a:gd name="connsiteY9" fmla="*/ 668397 h 644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7691" h="6441781">
                <a:moveTo>
                  <a:pt x="8846452" y="0"/>
                </a:moveTo>
                <a:lnTo>
                  <a:pt x="9277691" y="879048"/>
                </a:lnTo>
                <a:lnTo>
                  <a:pt x="8945791" y="828131"/>
                </a:lnTo>
                <a:lnTo>
                  <a:pt x="8652053" y="1928396"/>
                </a:lnTo>
                <a:cubicBezTo>
                  <a:pt x="8651912" y="1929373"/>
                  <a:pt x="8651772" y="1930350"/>
                  <a:pt x="8651631" y="1931327"/>
                </a:cubicBezTo>
                <a:lnTo>
                  <a:pt x="2716823" y="6441781"/>
                </a:lnTo>
                <a:lnTo>
                  <a:pt x="0" y="6432988"/>
                </a:lnTo>
                <a:lnTo>
                  <a:pt x="7848184" y="1875643"/>
                </a:lnTo>
                <a:lnTo>
                  <a:pt x="8227221" y="717895"/>
                </a:lnTo>
                <a:lnTo>
                  <a:pt x="7904572" y="668397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70000"/>
                  <a:lumOff val="30000"/>
                </a:schemeClr>
              </a:gs>
              <a:gs pos="41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C7D483F3-27C7-41E3-9A0A-8634307AED72}"/>
              </a:ext>
            </a:extLst>
          </p:cNvPr>
          <p:cNvSpPr>
            <a:spLocks noChangeAspect="1"/>
          </p:cNvSpPr>
          <p:nvPr/>
        </p:nvSpPr>
        <p:spPr>
          <a:xfrm>
            <a:off x="2995971" y="4950652"/>
            <a:ext cx="1209516" cy="1209516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C1F32433-5432-4E1E-AC21-95A1B0284438}"/>
              </a:ext>
            </a:extLst>
          </p:cNvPr>
          <p:cNvSpPr>
            <a:spLocks noChangeAspect="1"/>
          </p:cNvSpPr>
          <p:nvPr/>
        </p:nvSpPr>
        <p:spPr>
          <a:xfrm>
            <a:off x="9680740" y="1913926"/>
            <a:ext cx="691152" cy="691152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40F0DA2-3BEC-42B6-BAF9-D451B16B0D19}"/>
              </a:ext>
            </a:extLst>
          </p:cNvPr>
          <p:cNvSpPr>
            <a:spLocks noChangeAspect="1"/>
          </p:cNvSpPr>
          <p:nvPr/>
        </p:nvSpPr>
        <p:spPr>
          <a:xfrm>
            <a:off x="2960649" y="4935514"/>
            <a:ext cx="1280160" cy="128016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7ADE81C-A654-4FD6-BEF5-44FCBC7AAAB1}"/>
              </a:ext>
            </a:extLst>
          </p:cNvPr>
          <p:cNvSpPr>
            <a:spLocks noChangeAspect="1"/>
          </p:cNvSpPr>
          <p:nvPr/>
        </p:nvSpPr>
        <p:spPr>
          <a:xfrm>
            <a:off x="9660556" y="1913926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การเปิดโอกาสให้หน่วยรับตรวจชี้แจง</a:t>
            </a:r>
            <a:endParaRPr lang="en-US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="" xmlns:a16="http://schemas.microsoft.com/office/drawing/2014/main" id="{85B0C337-9943-44BC-8E98-A582A01FE58F}"/>
              </a:ext>
            </a:extLst>
          </p:cNvPr>
          <p:cNvSpPr>
            <a:spLocks noChangeAspect="1"/>
          </p:cNvSpPr>
          <p:nvPr/>
        </p:nvSpPr>
        <p:spPr>
          <a:xfrm>
            <a:off x="9848978" y="2100867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3CCDFEC-7347-4FC0-89E7-65FF85545B50}"/>
              </a:ext>
            </a:extLst>
          </p:cNvPr>
          <p:cNvSpPr txBox="1"/>
          <p:nvPr/>
        </p:nvSpPr>
        <p:spPr>
          <a:xfrm>
            <a:off x="359042" y="1187912"/>
            <a:ext cx="11109057" cy="14465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altLang="ko-KR" sz="4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หากตรวจสอบแล้วพบว่ามีข้อตรวจพบ(ข้อสังเกต) ก่อนการสรุปผล     การตรวจสอบ 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 </a:t>
            </a:r>
            <a:r>
              <a:rPr lang="th-TH" sz="4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พ.ร.ป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</a:t>
            </a:r>
            <a:r>
              <a:rPr lang="en-US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2561</a:t>
            </a: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มาตรา ๑๑ </a:t>
            </a:r>
            <a:r>
              <a:rPr lang="th-TH" altLang="ko-KR" sz="4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ให้ดำเนินการ ดังนี้</a:t>
            </a:r>
            <a:endParaRPr lang="ko-KR" altLang="en-US" sz="4400" b="1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50206" y="5308593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08DE9472-219C-4E30-9B0B-55754E8536C8}"/>
              </a:ext>
            </a:extLst>
          </p:cNvPr>
          <p:cNvSpPr/>
          <p:nvPr/>
        </p:nvSpPr>
        <p:spPr>
          <a:xfrm>
            <a:off x="521872" y="2781620"/>
            <a:ext cx="10946226" cy="1480808"/>
          </a:xfrm>
          <a:prstGeom prst="roundRect">
            <a:avLst>
              <a:gd name="adj" fmla="val 10416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CCDFEC-7347-4FC0-89E7-65FF85545B50}"/>
              </a:ext>
            </a:extLst>
          </p:cNvPr>
          <p:cNvSpPr txBox="1"/>
          <p:nvPr/>
        </p:nvSpPr>
        <p:spPr>
          <a:xfrm>
            <a:off x="527636" y="2845262"/>
            <a:ext cx="10401299" cy="14465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(๑) มีหนังสือให้ชี้แจงหรือเรียกมาให้ถ้อยคำในประเด็นข้อตรวจพบ 	 พร้อมแสดงพยานหลักฐานภายในกำหนด แต่อย่างช้าไม่เกิน ๑๕ วัน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="" xmlns:a16="http://schemas.microsoft.com/office/drawing/2014/main" id="{08DE9472-219C-4E30-9B0B-55754E8536C8}"/>
              </a:ext>
            </a:extLst>
          </p:cNvPr>
          <p:cNvSpPr/>
          <p:nvPr/>
        </p:nvSpPr>
        <p:spPr>
          <a:xfrm>
            <a:off x="502821" y="4515170"/>
            <a:ext cx="11555829" cy="1644998"/>
          </a:xfrm>
          <a:prstGeom prst="roundRect">
            <a:avLst>
              <a:gd name="adj" fmla="val 10416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3CCDFEC-7347-4FC0-89E7-65FF85545B50}"/>
              </a:ext>
            </a:extLst>
          </p:cNvPr>
          <p:cNvSpPr txBox="1"/>
          <p:nvPr/>
        </p:nvSpPr>
        <p:spPr>
          <a:xfrm>
            <a:off x="585036" y="4585318"/>
            <a:ext cx="11688625" cy="14465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(๒) </a:t>
            </a:r>
            <a:r>
              <a:rPr lang="th-TH" altLang="ko-KR" sz="4400" b="1" kern="10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ากพ้นระยะเวลาที่กำหนดโดยไม่มีเหตุอันสมควรและมีหนังสือแจ้งเตือนแล้วให้ถือว่าผู้รับตรวจไม่ประสงค์ชี้แจงเหตุผลและหลักฐานเพิ่มเติม</a:t>
            </a:r>
            <a:endParaRPr lang="ko-KR" altLang="en-US" sz="4400" b="1" kern="1000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48" y="187109"/>
            <a:ext cx="11573197" cy="724247"/>
          </a:xfrm>
        </p:spPr>
        <p:txBody>
          <a:bodyPr/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การแจ้งผลการตรวจสอบ</a:t>
            </a:r>
            <a:endParaRPr lang="en-US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Oval 21">
            <a:extLst>
              <a:ext uri="{FF2B5EF4-FFF2-40B4-BE49-F238E27FC236}">
                <a16:creationId xmlns="" xmlns:a16="http://schemas.microsoft.com/office/drawing/2014/main" id="{EBBD4971-8D33-46F7-940F-C14AD0F1AD3F}"/>
              </a:ext>
            </a:extLst>
          </p:cNvPr>
          <p:cNvSpPr>
            <a:spLocks noChangeAspect="1"/>
          </p:cNvSpPr>
          <p:nvPr/>
        </p:nvSpPr>
        <p:spPr>
          <a:xfrm>
            <a:off x="7875505" y="5505649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C49BDDBC-77AE-4A0A-857D-CC113A7CEAE2}"/>
              </a:ext>
            </a:extLst>
          </p:cNvPr>
          <p:cNvSpPr>
            <a:spLocks noChangeAspect="1"/>
          </p:cNvSpPr>
          <p:nvPr/>
        </p:nvSpPr>
        <p:spPr>
          <a:xfrm>
            <a:off x="981619" y="937731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0C0B454-27BA-40C5-B8F6-5D310B659A0C}"/>
              </a:ext>
            </a:extLst>
          </p:cNvPr>
          <p:cNvSpPr txBox="1"/>
          <p:nvPr/>
        </p:nvSpPr>
        <p:spPr>
          <a:xfrm>
            <a:off x="1866648" y="918771"/>
            <a:ext cx="887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 </a:t>
            </a:r>
            <a:r>
              <a:rPr lang="th-TH" altLang="ko-KR" sz="4400" dirty="0" err="1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พ.ร.ป</a:t>
            </a:r>
            <a:r>
              <a:rPr lang="th-TH" altLang="ko-KR" sz="4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๒๕๖๑ มาตรา ๘๕ หรือ ๙๕ แล้วแต่กรณี</a:t>
            </a:r>
            <a:endParaRPr lang="en-US" altLang="ko-KR" sz="440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22539F4-1FDE-4506-9FF1-23B7B9D552B3}"/>
              </a:ext>
            </a:extLst>
          </p:cNvPr>
          <p:cNvSpPr>
            <a:spLocks noChangeAspect="1"/>
          </p:cNvSpPr>
          <p:nvPr/>
        </p:nvSpPr>
        <p:spPr>
          <a:xfrm>
            <a:off x="943519" y="1976008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" name="Pie 2">
            <a:extLst>
              <a:ext uri="{FF2B5EF4-FFF2-40B4-BE49-F238E27FC236}">
                <a16:creationId xmlns="" xmlns:a16="http://schemas.microsoft.com/office/drawing/2014/main" id="{90C31B09-061D-4B7A-B06D-E314F0684D2E}"/>
              </a:ext>
            </a:extLst>
          </p:cNvPr>
          <p:cNvSpPr/>
          <p:nvPr/>
        </p:nvSpPr>
        <p:spPr>
          <a:xfrm>
            <a:off x="9851043" y="2707528"/>
            <a:ext cx="393660" cy="38706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41C02B2B-CAA5-43E1-B886-2B6A5A43EDD2}"/>
              </a:ext>
            </a:extLst>
          </p:cNvPr>
          <p:cNvSpPr>
            <a:spLocks noChangeAspect="1"/>
          </p:cNvSpPr>
          <p:nvPr/>
        </p:nvSpPr>
        <p:spPr>
          <a:xfrm>
            <a:off x="981619" y="4061084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0" name="Donut 15">
            <a:extLst>
              <a:ext uri="{FF2B5EF4-FFF2-40B4-BE49-F238E27FC236}">
                <a16:creationId xmlns="" xmlns:a16="http://schemas.microsoft.com/office/drawing/2014/main" id="{724A2501-DA88-466B-80E2-B39B1213421D}"/>
              </a:ext>
            </a:extLst>
          </p:cNvPr>
          <p:cNvSpPr/>
          <p:nvPr/>
        </p:nvSpPr>
        <p:spPr>
          <a:xfrm>
            <a:off x="9046257" y="3764657"/>
            <a:ext cx="418363" cy="415451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prstClr val="black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0C0B454-27BA-40C5-B8F6-5D310B659A0C}"/>
              </a:ext>
            </a:extLst>
          </p:cNvPr>
          <p:cNvSpPr txBox="1"/>
          <p:nvPr/>
        </p:nvSpPr>
        <p:spPr>
          <a:xfrm>
            <a:off x="1866648" y="1839233"/>
            <a:ext cx="91029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การจัดซื้อจัดจ้างและการบริหารพัสดุของหน่วยงานรัฐ       เป็นไปตามพระราชบัญญัติวินัยการเงินการคลังของรัฐ พ.ศ. ๒๕๖๑ มาตรา ๔๘</a:t>
            </a:r>
            <a:endParaRPr lang="en-US" altLang="ko-KR" sz="440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0C0B454-27BA-40C5-B8F6-5D310B659A0C}"/>
              </a:ext>
            </a:extLst>
          </p:cNvPr>
          <p:cNvSpPr txBox="1"/>
          <p:nvPr/>
        </p:nvSpPr>
        <p:spPr>
          <a:xfrm>
            <a:off x="1827439" y="4000991"/>
            <a:ext cx="10688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หากผู้รับตรวจไม่ดำเนินการภายในเวลาที่กำหนดโดยไม่มีเหตุอันสมควร ผู้ว่าการตรวจเงินแผ่นดิน จะเสนอต่อคณะกรรมการตรวจเงินแผ่นดิน   ให้ลงโทษทางปกครองแก่ผู้รับตรวจนั้นก็ได้ (</a:t>
            </a:r>
            <a:r>
              <a:rPr lang="th-TH" altLang="ko-KR" sz="4400" dirty="0" err="1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พ.ร.ป</a:t>
            </a:r>
            <a:r>
              <a:rPr lang="th-TH" altLang="ko-KR" sz="4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๒๕๖๑ มาตรา ๙๖) </a:t>
            </a:r>
            <a:endParaRPr lang="en-US" altLang="ko-KR" sz="440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491" y="101497"/>
            <a:ext cx="1511958" cy="16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โทษทางปกครองกรณีกระทำผิดวินัยการเงินการคลังฯ 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08DE9472-219C-4E30-9B0B-55754E8536C8}"/>
              </a:ext>
            </a:extLst>
          </p:cNvPr>
          <p:cNvSpPr/>
          <p:nvPr/>
        </p:nvSpPr>
        <p:spPr>
          <a:xfrm>
            <a:off x="5558036" y="1593244"/>
            <a:ext cx="6348213" cy="4184324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5829301" y="1822880"/>
            <a:ext cx="5886448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829300" y="3156755"/>
            <a:ext cx="5886449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="" xmlns:a16="http://schemas.microsoft.com/office/drawing/2014/main" id="{0AF2FE1C-E188-4DCA-9FAE-7FEEE4ACDC5F}"/>
              </a:ext>
            </a:extLst>
          </p:cNvPr>
          <p:cNvSpPr/>
          <p:nvPr/>
        </p:nvSpPr>
        <p:spPr>
          <a:xfrm>
            <a:off x="5829301" y="4490631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97549" y="1920995"/>
            <a:ext cx="3865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ภาคทัณฑ์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0962EC-5F2A-4D1A-83A2-D29E03797BDC}"/>
              </a:ext>
            </a:extLst>
          </p:cNvPr>
          <p:cNvSpPr txBox="1"/>
          <p:nvPr/>
        </p:nvSpPr>
        <p:spPr>
          <a:xfrm>
            <a:off x="6678498" y="3266598"/>
            <a:ext cx="5113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ตำหนิโดยเปิดเผยต่อสาธารณชน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0CD6F90-D2FF-4B59-875C-E2015A44213C}"/>
              </a:ext>
            </a:extLst>
          </p:cNvPr>
          <p:cNvSpPr txBox="1"/>
          <p:nvPr/>
        </p:nvSpPr>
        <p:spPr>
          <a:xfrm>
            <a:off x="6649187" y="4657624"/>
            <a:ext cx="3865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ปรับทางปกครอง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Right Arrow 3">
            <a:extLst>
              <a:ext uri="{FF2B5EF4-FFF2-40B4-BE49-F238E27FC236}">
                <a16:creationId xmlns="" xmlns:a16="http://schemas.microsoft.com/office/drawing/2014/main" id="{286A485A-6DFB-44B7-89AC-71BDD324111E}"/>
              </a:ext>
            </a:extLst>
          </p:cNvPr>
          <p:cNvSpPr/>
          <p:nvPr/>
        </p:nvSpPr>
        <p:spPr>
          <a:xfrm>
            <a:off x="266700" y="2610720"/>
            <a:ext cx="5261209" cy="2170303"/>
          </a:xfrm>
          <a:prstGeom prst="rightArrow">
            <a:avLst>
              <a:gd name="adj1" fmla="val 73994"/>
              <a:gd name="adj2" fmla="val 38003"/>
            </a:avLst>
          </a:prstGeom>
          <a:solidFill>
            <a:schemeClr val="accent2">
              <a:lumMod val="50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FEECB6C-72A0-4107-8181-FB6D3020CC1C}"/>
              </a:ext>
            </a:extLst>
          </p:cNvPr>
          <p:cNvSpPr txBox="1"/>
          <p:nvPr/>
        </p:nvSpPr>
        <p:spPr>
          <a:xfrm>
            <a:off x="495298" y="3325705"/>
            <a:ext cx="4749359" cy="67710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th-TH" altLang="ko-KR" sz="4400" b="1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พ.ร.ป</a:t>
            </a:r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2561 มาตรา </a:t>
            </a:r>
            <a:r>
              <a:rPr lang="en-US" altLang="ko-KR" sz="44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97, </a:t>
            </a:r>
            <a:r>
              <a:rPr lang="th-TH" altLang="ko-KR" sz="44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98</a:t>
            </a:r>
            <a:endParaRPr lang="en-US" altLang="ko-KR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คำบรรยายภาพแบบลูกศรขึ้น 9"/>
          <p:cNvSpPr/>
          <p:nvPr/>
        </p:nvSpPr>
        <p:spPr>
          <a:xfrm>
            <a:off x="7103688" y="5452217"/>
            <a:ext cx="4514849" cy="1275559"/>
          </a:xfrm>
          <a:prstGeom prst="up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6897" y="5967558"/>
            <a:ext cx="41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ไม่เกิน </a:t>
            </a:r>
            <a:r>
              <a:rPr lang="en-US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12 </a:t>
            </a:r>
            <a:r>
              <a:rPr lang="th-TH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เท่าของเงินเดือน</a:t>
            </a:r>
            <a:endParaRPr lang="ko-KR" altLang="en-US" sz="3600" b="1" dirty="0">
              <a:solidFill>
                <a:prstClr val="black">
                  <a:lumMod val="75000"/>
                  <a:lumOff val="25000"/>
                </a:prst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คำบรรยายภาพแบบลูกศรขึ้น 17"/>
          <p:cNvSpPr/>
          <p:nvPr/>
        </p:nvSpPr>
        <p:spPr>
          <a:xfrm rot="10800000">
            <a:off x="327618" y="1665143"/>
            <a:ext cx="4917038" cy="1275559"/>
          </a:xfrm>
          <a:prstGeom prst="up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50" y="1665144"/>
            <a:ext cx="497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พ.ร.บ.</a:t>
            </a:r>
            <a:r>
              <a:rPr lang="th-TH" altLang="ko-KR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วินัย </a:t>
            </a:r>
            <a:r>
              <a:rPr lang="en-US" altLang="ko-KR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</a:t>
            </a:r>
            <a:r>
              <a:rPr lang="th-TH" altLang="ko-KR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๖๑ </a:t>
            </a:r>
            <a:r>
              <a:rPr lang="th-TH" altLang="ko-KR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ม. </a:t>
            </a:r>
            <a:r>
              <a:rPr lang="th-TH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๘๐ วรรคสอง</a:t>
            </a:r>
            <a:endParaRPr lang="ko-KR" altLang="en-US" sz="3600" b="1" dirty="0">
              <a:solidFill>
                <a:prstClr val="black">
                  <a:lumMod val="75000"/>
                  <a:lumOff val="25000"/>
                </a:prst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411" y="169335"/>
            <a:ext cx="1020672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=""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41405" y="474345"/>
            <a:ext cx="10898660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th-TH" altLang="ko-KR" sz="54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การตรวจสอบการจัดซื้อจัดจ้างและตรวจสอบเชิงป้องกัน</a:t>
            </a:r>
            <a:r>
              <a:rPr lang="th-TH" altLang="ko-KR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en-US" altLang="ko-KR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1) </a:t>
            </a:r>
            <a:r>
              <a:rPr lang="th-TH" altLang="ko-KR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พระราชบัญญัติการจัดซื้อจัดจ้างและการบริหารพัสดุภาครัฐ พ.ศ. ๒๕๖๐ และ</a:t>
            </a:r>
          </a:p>
          <a:p>
            <a:r>
              <a:rPr lang="th-TH" altLang="ko-KR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๒) ระเบียบกระทรวงการคลังว่าด้วยการจัดซื้อจัดจ้างและการบริหารพัสดุภาครัฐ พ.ศ. ๒๕๖๐ และ</a:t>
            </a:r>
          </a:p>
          <a:p>
            <a:r>
              <a:rPr lang="th-TH" altLang="ko-KR" sz="5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๓) กฎหมาย ระเบียบ ข้อบังคับ หรือมติคณะรัฐมนตรี ที่เกี่ยวข้อง</a:t>
            </a:r>
            <a:endParaRPr lang="th-TH" altLang="ko-KR" sz="5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=""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29441" y="2073510"/>
            <a:ext cx="5630008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8000" b="1" dirty="0">
                <a:solidFill>
                  <a:srgbClr val="DB6D2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กระบวนการจัดหา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29441" y="4334003"/>
            <a:ext cx="10933115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altLang="ko-KR" sz="30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หมายเหตุ </a:t>
            </a:r>
          </a:p>
          <a:p>
            <a:r>
              <a:rPr lang="th-TH" altLang="ko-KR" sz="30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พ.ร.บ.การจัดซื้อจัดจ้างฯ หมายถึง พระราชบัญญัติการจัดซื้อจัดจ้างและการบริหารพัสดุภาครัฐ พ.ศ. ๒๕๖๐</a:t>
            </a:r>
          </a:p>
          <a:p>
            <a:r>
              <a:rPr lang="th-TH" altLang="ko-KR" sz="30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ระเบียบกระทรวงการคลังฯ หมายถึง ระเบียบกระทรวงการคลังว่าด้ายการจัดซื้อจัดจ้างและการบริหารพัสดุภาครัฐ พ.ศ. ๒๕๖๐</a:t>
            </a:r>
            <a:endParaRPr lang="ko-KR" altLang="en-US" sz="3000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32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กระบวนการจัดหา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1555667"/>
            <a:ext cx="3718460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1593218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54983" y="1670371"/>
            <a:ext cx="267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แผนการจัดซื้อจัดจ้าง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8" y="1730680"/>
            <a:ext cx="46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พ.ร.บ.การจัดซื้อจัดจ้างฯ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11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9" y="2695644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8" y="2833106"/>
            <a:ext cx="451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ระเบียบกระทรวงการคลังฯ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11 ,13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3878646"/>
            <a:ext cx="3718460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3916197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707383" y="4053659"/>
            <a:ext cx="318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การกำหนด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TOR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165694" y="3993349"/>
            <a:ext cx="440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9" y="4906522"/>
            <a:ext cx="5744979" cy="97180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08914" y="5146200"/>
            <a:ext cx="510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ระเบียบกระทรวงการคลังฯ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21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21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กลุ่ม 18"/>
          <p:cNvGrpSpPr/>
          <p:nvPr/>
        </p:nvGrpSpPr>
        <p:grpSpPr>
          <a:xfrm>
            <a:off x="981695" y="4917194"/>
            <a:ext cx="9951225" cy="1831241"/>
            <a:chOff x="98854" y="2594920"/>
            <a:chExt cx="5390072" cy="3978736"/>
          </a:xfrm>
        </p:grpSpPr>
        <p:sp>
          <p:nvSpPr>
            <p:cNvPr id="20" name="สี่เหลี่ยมผืนผ้ามุมมน 19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1564257" y="3014388"/>
              <a:ext cx="76178" cy="746131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238629" y="2594920"/>
              <a:ext cx="245955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3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กระบวนการจัดหา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239754" y="5534676"/>
            <a:ext cx="9538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ไม่นำร่าง </a:t>
            </a:r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TOR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ประกาศให้สาธารณะวิจารณ์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กำหนด </a:t>
            </a:r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TOR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กีดกันรายอื่น หรือเป็นการเอื้อประโยชน์ให้รายใดรายหนึ่ง</a:t>
            </a:r>
            <a:endParaRPr lang="ko-KR" altLang="en-US" sz="3200" b="1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46464" y="1277964"/>
            <a:ext cx="3995436" cy="1260349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81652" y="1461095"/>
            <a:ext cx="360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รายงานขอซื้อขอจ้าง และขออนุมัติจากหัวหน้าหน่วยงาน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8" y="1394860"/>
            <a:ext cx="5744979" cy="97180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08913" y="1634538"/>
            <a:ext cx="510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ระเบียบกระทรวงการคลังฯ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22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74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กระบวนการจัดหา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1263277"/>
            <a:ext cx="3718460" cy="1441823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1241451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37168" y="1419514"/>
            <a:ext cx="3645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รายงานผลการกำหนดราคา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กลางและความเห็นชอบ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7" y="1378913"/>
            <a:ext cx="46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22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8" y="2160528"/>
            <a:ext cx="5744979" cy="101706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07883" y="2176570"/>
            <a:ext cx="4918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หนังสือกรมบัญชีกลาง ด่วนที่สุด ที่ 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0433.2/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ว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206 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พ.ค.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2562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8" y="4310847"/>
            <a:ext cx="5744982" cy="2358894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118993" y="4387048"/>
            <a:ext cx="44967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ู่มือแนวทางการประกาศรายละเอียดข้อมูลราคากลางและการคำนวณราคากลางเกี่ยวกับการจัดซื้อจัดจ้างของหน่วยงานของรัฐ เดือนพฤษภาคม </a:t>
            </a:r>
            <a:r>
              <a:rPr lang="en-US" altLang="ko-KR" sz="3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2562</a:t>
            </a:r>
            <a:r>
              <a:rPr lang="th-TH" altLang="ko-KR" sz="3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ตามแบบ บก. </a:t>
            </a:r>
            <a:r>
              <a:rPr lang="en-US" altLang="ko-KR" sz="3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01 – 06 </a:t>
            </a:r>
            <a:endParaRPr lang="th-TH" altLang="ko-KR" sz="30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3310938"/>
            <a:ext cx="3718460" cy="1441823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37166" y="3726072"/>
            <a:ext cx="347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ประกาศเผยแพร่ราคากลาง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3337301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7" y="3474763"/>
            <a:ext cx="46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63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5" name="กลุ่ม 24"/>
          <p:cNvGrpSpPr/>
          <p:nvPr/>
        </p:nvGrpSpPr>
        <p:grpSpPr>
          <a:xfrm>
            <a:off x="10927307" y="2715179"/>
            <a:ext cx="731293" cy="2775115"/>
            <a:chOff x="10927307" y="2715179"/>
            <a:chExt cx="731293" cy="2775115"/>
          </a:xfrm>
        </p:grpSpPr>
        <p:cxnSp>
          <p:nvCxnSpPr>
            <p:cNvPr id="19" name="ลูกศรเชื่อมต่อแบบตรง 18"/>
            <p:cNvCxnSpPr/>
            <p:nvPr/>
          </p:nvCxnSpPr>
          <p:spPr>
            <a:xfrm flipH="1">
              <a:off x="10927310" y="5490294"/>
              <a:ext cx="73129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 flipV="1">
              <a:off x="11658600" y="2715179"/>
              <a:ext cx="0" cy="27751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 flipH="1">
              <a:off x="10927307" y="2715179"/>
              <a:ext cx="73129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17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/>
          <p:cNvGrpSpPr/>
          <p:nvPr/>
        </p:nvGrpSpPr>
        <p:grpSpPr>
          <a:xfrm>
            <a:off x="113796" y="2594920"/>
            <a:ext cx="5068534" cy="3978736"/>
            <a:chOff x="98854" y="2594920"/>
            <a:chExt cx="5390072" cy="3978736"/>
          </a:xfrm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3672778" y="2646546"/>
              <a:ext cx="199733" cy="46301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1313093" y="2598329"/>
              <a:ext cx="2459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3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278" y="369723"/>
            <a:ext cx="11573197" cy="724247"/>
          </a:xfrm>
        </p:spPr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กระบวนการจัดหา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1263277"/>
            <a:ext cx="3718460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1241451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37168" y="1419514"/>
            <a:ext cx="3645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แหล่งที่มาของราคากลาง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7" y="1378913"/>
            <a:ext cx="46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8" y="2160528"/>
            <a:ext cx="5744979" cy="294508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07883" y="2100370"/>
            <a:ext cx="4918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thaiNumParenBoth"/>
            </a:pP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จากคณะกรรมการราคากลางกำหนด</a:t>
            </a:r>
          </a:p>
          <a:p>
            <a:pPr marL="514350" indent="-514350">
              <a:buFontTx/>
              <a:buAutoNum type="thaiNumParenBoth"/>
            </a:pP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จากฐานข้อมูลอ้างอิงกรมบัญชีกลาง</a:t>
            </a:r>
          </a:p>
          <a:p>
            <a:pPr marL="514350" indent="-514350">
              <a:buFontTx/>
              <a:buAutoNum type="thaiNumParenBoth"/>
            </a:pP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ราคามาตรฐานของสำนักงบประมาณ</a:t>
            </a:r>
          </a:p>
          <a:p>
            <a:pPr marL="514350" indent="-514350">
              <a:buFontTx/>
              <a:buAutoNum type="thaiNumParenBoth"/>
            </a:pP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การสืบราคา</a:t>
            </a:r>
          </a:p>
          <a:p>
            <a:pPr marL="514350" indent="-514350">
              <a:buFontTx/>
              <a:buAutoNum type="thaiNumParenBoth"/>
            </a:pP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ราคาที่เคยจัดซื้อ ภายใน ๒ ปี</a:t>
            </a:r>
          </a:p>
          <a:p>
            <a:pPr marL="514350" indent="-514350">
              <a:buFontTx/>
              <a:buAutoNum type="thaiNumParenBoth"/>
            </a:pP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ราคาอื่น ตามหลักเกณฑ์ของหน่วยงาน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7" y="5198302"/>
            <a:ext cx="5744979" cy="1038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99809" y="5227448"/>
            <a:ext cx="492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 (๑) </a:t>
            </a:r>
            <a:r>
              <a:rPr lang="en-US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"/>
              </a:rPr>
              <a:t> (</a:t>
            </a: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"/>
              </a:rPr>
              <a:t>๒) หรือ (๓) </a:t>
            </a:r>
            <a:r>
              <a:rPr lang="en-US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"/>
              </a:rPr>
              <a:t></a:t>
            </a: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"/>
              </a:rPr>
              <a:t> (๔) หรือ (๕) หรือ (๖) โดยคำนึงถึงประโยชน์ของรัฐ   </a:t>
            </a:r>
            <a:endParaRPr lang="th-TH" altLang="ko-KR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414988" y="3362911"/>
            <a:ext cx="43232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ระบุข้อความไม่ถูกต้องครบถ้วน         เช่น ไม่ระบุแหล่งที่มา ไม่ระบุวันที่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การสืบราคาจำนวนรายไม่เป็นไปตามกำหนด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ไม่ใช้ราคาเฉลี่ยหรือราคาต่ำสุดตามที่กำหนด</a:t>
            </a:r>
            <a:endParaRPr lang="ko-KR" altLang="en-US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38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620821" cy="12225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ตัวอย่างการระบุข้อความในแบบ บก. </a:t>
            </a:r>
            <a:r>
              <a:rPr lang="en-US" sz="4800" b="1" dirty="0">
                <a:latin typeface="TH SarabunPSK" pitchFamily="34" charset="-34"/>
                <a:cs typeface="TH SarabunPSK" pitchFamily="34" charset="-34"/>
              </a:rPr>
              <a:t>01 – 06</a:t>
            </a:r>
          </a:p>
          <a:p>
            <a:pPr>
              <a:spcBef>
                <a:spcPts val="0"/>
              </a:spcBef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ไม่เป็นไปตามแนวทางปฏิบัติในคู่มือฯ</a:t>
            </a: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1884798" y="3160583"/>
            <a:ext cx="2358336" cy="2333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4" name="กลุ่ม 33"/>
          <p:cNvGrpSpPr/>
          <p:nvPr/>
        </p:nvGrpSpPr>
        <p:grpSpPr>
          <a:xfrm>
            <a:off x="4648200" y="1729232"/>
            <a:ext cx="3297535" cy="4512866"/>
            <a:chOff x="5028692" y="1640015"/>
            <a:chExt cx="3038588" cy="4053279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5028692" y="1640015"/>
              <a:ext cx="3038588" cy="4053279"/>
              <a:chOff x="4445093" y="1632865"/>
              <a:chExt cx="3753360" cy="4639052"/>
            </a:xfrm>
          </p:grpSpPr>
          <p:pic>
            <p:nvPicPr>
              <p:cNvPr id="16" name="ตัวแทนเนื้อหา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5093" y="1632865"/>
                <a:ext cx="3753360" cy="463905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pic>
          <p:sp>
            <p:nvSpPr>
              <p:cNvPr id="21" name="สี่เหลี่ยมผืนผ้า 20"/>
              <p:cNvSpPr/>
              <p:nvPr/>
            </p:nvSpPr>
            <p:spPr>
              <a:xfrm>
                <a:off x="5604599" y="3128965"/>
                <a:ext cx="2251259" cy="1476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สี่เหลี่ยมผืนผ้า 21"/>
              <p:cNvSpPr/>
              <p:nvPr/>
            </p:nvSpPr>
            <p:spPr>
              <a:xfrm>
                <a:off x="4883012" y="4088810"/>
                <a:ext cx="1653064" cy="13317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2" name="สี่เหลี่ยมผืนผ้า 31"/>
            <p:cNvSpPr/>
            <p:nvPr/>
          </p:nvSpPr>
          <p:spPr>
            <a:xfrm>
              <a:off x="5383215" y="4073049"/>
              <a:ext cx="1338262" cy="1163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/>
            <p:cNvSpPr/>
            <p:nvPr/>
          </p:nvSpPr>
          <p:spPr>
            <a:xfrm>
              <a:off x="5383215" y="3927657"/>
              <a:ext cx="1338262" cy="1163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5" name="สี่เหลี่ยมผืนผ้า 44"/>
          <p:cNvSpPr/>
          <p:nvPr/>
        </p:nvSpPr>
        <p:spPr>
          <a:xfrm>
            <a:off x="5666889" y="2853203"/>
            <a:ext cx="1977856" cy="1436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5186829" y="3015638"/>
            <a:ext cx="1977856" cy="1436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4831322" y="3630253"/>
            <a:ext cx="2340983" cy="32302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3" name="ลูกศรเชื่อมต่อแบบตรง 52"/>
          <p:cNvCxnSpPr/>
          <p:nvPr/>
        </p:nvCxnSpPr>
        <p:spPr>
          <a:xfrm flipH="1" flipV="1">
            <a:off x="6942062" y="4004628"/>
            <a:ext cx="525780" cy="78418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กลุ่ม 42"/>
          <p:cNvGrpSpPr/>
          <p:nvPr/>
        </p:nvGrpSpPr>
        <p:grpSpPr>
          <a:xfrm>
            <a:off x="8095587" y="1734221"/>
            <a:ext cx="3498899" cy="4512866"/>
            <a:chOff x="8558525" y="1663380"/>
            <a:chExt cx="3038593" cy="4053278"/>
          </a:xfrm>
        </p:grpSpPr>
        <p:grpSp>
          <p:nvGrpSpPr>
            <p:cNvPr id="27" name="กลุ่ม 26"/>
            <p:cNvGrpSpPr/>
            <p:nvPr/>
          </p:nvGrpSpPr>
          <p:grpSpPr>
            <a:xfrm>
              <a:off x="8558525" y="1663380"/>
              <a:ext cx="3038593" cy="4053278"/>
              <a:chOff x="4437025" y="1623075"/>
              <a:chExt cx="3753360" cy="4639051"/>
            </a:xfrm>
          </p:grpSpPr>
          <p:pic>
            <p:nvPicPr>
              <p:cNvPr id="28" name="ตัวแทนเนื้อหา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7025" y="1623075"/>
                <a:ext cx="3753360" cy="46390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pic>
          <p:sp>
            <p:nvSpPr>
              <p:cNvPr id="29" name="สี่เหลี่ยมผืนผ้า 28"/>
              <p:cNvSpPr/>
              <p:nvPr/>
            </p:nvSpPr>
            <p:spPr>
              <a:xfrm>
                <a:off x="6145438" y="2488586"/>
                <a:ext cx="1085538" cy="10239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5" name="สี่เหลี่ยมผืนผ้า 34"/>
            <p:cNvSpPr/>
            <p:nvPr/>
          </p:nvSpPr>
          <p:spPr>
            <a:xfrm>
              <a:off x="9595883" y="2521485"/>
              <a:ext cx="1088363" cy="8946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สี่เหลี่ยมผืนผ้า 35"/>
            <p:cNvSpPr/>
            <p:nvPr/>
          </p:nvSpPr>
          <p:spPr>
            <a:xfrm>
              <a:off x="9729524" y="2681441"/>
              <a:ext cx="1497276" cy="8946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สี่เหลี่ยมผืนผ้า 36"/>
            <p:cNvSpPr/>
            <p:nvPr/>
          </p:nvSpPr>
          <p:spPr>
            <a:xfrm>
              <a:off x="10262924" y="3562578"/>
              <a:ext cx="963876" cy="884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สี่เหลี่ยมผืนผ้า 37"/>
            <p:cNvSpPr/>
            <p:nvPr/>
          </p:nvSpPr>
          <p:spPr>
            <a:xfrm>
              <a:off x="9117410" y="4471478"/>
              <a:ext cx="963876" cy="884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สี่เหลี่ยมผืนผ้า 38"/>
            <p:cNvSpPr/>
            <p:nvPr/>
          </p:nvSpPr>
          <p:spPr>
            <a:xfrm>
              <a:off x="9113945" y="4279155"/>
              <a:ext cx="963876" cy="884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สี่เหลี่ยมผืนผ้า 39"/>
            <p:cNvSpPr/>
            <p:nvPr/>
          </p:nvSpPr>
          <p:spPr>
            <a:xfrm>
              <a:off x="9113945" y="4375721"/>
              <a:ext cx="963876" cy="884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5" name="สี่เหลี่ยมผืนผ้า 54"/>
          <p:cNvSpPr/>
          <p:nvPr/>
        </p:nvSpPr>
        <p:spPr>
          <a:xfrm>
            <a:off x="8517685" y="4202774"/>
            <a:ext cx="2636520" cy="4147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6" name="ลูกศรเชื่อมต่อแบบตรง 55"/>
          <p:cNvCxnSpPr/>
          <p:nvPr/>
        </p:nvCxnSpPr>
        <p:spPr>
          <a:xfrm flipH="1" flipV="1">
            <a:off x="10543326" y="4617562"/>
            <a:ext cx="610879" cy="8336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กลุ่ม 13"/>
          <p:cNvGrpSpPr/>
          <p:nvPr/>
        </p:nvGrpSpPr>
        <p:grpSpPr>
          <a:xfrm>
            <a:off x="378430" y="1776684"/>
            <a:ext cx="4042200" cy="4455889"/>
            <a:chOff x="3643086" y="1623075"/>
            <a:chExt cx="5968746" cy="4639052"/>
          </a:xfrm>
        </p:grpSpPr>
        <p:pic>
          <p:nvPicPr>
            <p:cNvPr id="3" name="ตัวแทนเนื้อหา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26754"/>
            <a:stretch/>
          </p:blipFill>
          <p:spPr>
            <a:xfrm>
              <a:off x="3643086" y="1623075"/>
              <a:ext cx="5968746" cy="46390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sp>
          <p:nvSpPr>
            <p:cNvPr id="4" name="สี่เหลี่ยมผืนผ้า 3"/>
            <p:cNvSpPr/>
            <p:nvPr/>
          </p:nvSpPr>
          <p:spPr>
            <a:xfrm>
              <a:off x="4524375" y="3276600"/>
              <a:ext cx="1576388" cy="2047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5510211" y="3526630"/>
              <a:ext cx="1824037" cy="2047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6780369" y="3986415"/>
              <a:ext cx="1824037" cy="2047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598193" y="5106555"/>
              <a:ext cx="1269208" cy="2047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4598193" y="5361349"/>
              <a:ext cx="2029266" cy="2047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4587716" y="5573960"/>
              <a:ext cx="1653064" cy="2047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4598193" y="5828754"/>
              <a:ext cx="1653064" cy="2047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7787795" y="3576636"/>
              <a:ext cx="1561945" cy="2047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5707535" y="3749514"/>
              <a:ext cx="853285" cy="2047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4539616" y="4191203"/>
              <a:ext cx="772954" cy="2047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2" name="สี่เหลี่ยมผืนผ้า 61"/>
          <p:cNvSpPr/>
          <p:nvPr/>
        </p:nvSpPr>
        <p:spPr>
          <a:xfrm>
            <a:off x="638629" y="4463666"/>
            <a:ext cx="2283824" cy="4591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3" name="ลูกศรเชื่อมต่อแบบตรง 62"/>
          <p:cNvCxnSpPr/>
          <p:nvPr/>
        </p:nvCxnSpPr>
        <p:spPr>
          <a:xfrm flipH="1" flipV="1">
            <a:off x="2922452" y="4838042"/>
            <a:ext cx="525780" cy="78418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="" xmlns:a16="http://schemas.microsoft.com/office/drawing/2014/main" id="{08DE9472-219C-4E30-9B0B-55754E8536C8}"/>
              </a:ext>
            </a:extLst>
          </p:cNvPr>
          <p:cNvSpPr/>
          <p:nvPr/>
        </p:nvSpPr>
        <p:spPr>
          <a:xfrm>
            <a:off x="753523" y="227937"/>
            <a:ext cx="10913571" cy="6287162"/>
          </a:xfrm>
          <a:prstGeom prst="roundRect">
            <a:avLst>
              <a:gd name="adj" fmla="val 1041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78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8F654F4D-F108-4CAF-8AB1-3DB28AFC168F}"/>
              </a:ext>
            </a:extLst>
          </p:cNvPr>
          <p:cNvSpPr>
            <a:spLocks noChangeAspect="1"/>
          </p:cNvSpPr>
          <p:nvPr/>
        </p:nvSpPr>
        <p:spPr>
          <a:xfrm>
            <a:off x="1058633" y="5139330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8BE36F76-D2BE-497D-8914-7AFC95730D1C}"/>
              </a:ext>
            </a:extLst>
          </p:cNvPr>
          <p:cNvSpPr>
            <a:spLocks noChangeAspect="1"/>
          </p:cNvSpPr>
          <p:nvPr/>
        </p:nvSpPr>
        <p:spPr>
          <a:xfrm>
            <a:off x="1058633" y="4120888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63B4B8F6-0F00-4191-BFA5-C95FB9116A68}"/>
              </a:ext>
            </a:extLst>
          </p:cNvPr>
          <p:cNvSpPr>
            <a:spLocks noChangeAspect="1"/>
          </p:cNvSpPr>
          <p:nvPr/>
        </p:nvSpPr>
        <p:spPr>
          <a:xfrm>
            <a:off x="1058633" y="3026246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923CFBD-C1E3-4E6B-993A-404182D4B789}"/>
              </a:ext>
            </a:extLst>
          </p:cNvPr>
          <p:cNvSpPr txBox="1"/>
          <p:nvPr/>
        </p:nvSpPr>
        <p:spPr>
          <a:xfrm>
            <a:off x="1085889" y="3107941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prstClr val="white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854A92E-8346-4D0C-A5A2-5BFB397E6782}"/>
              </a:ext>
            </a:extLst>
          </p:cNvPr>
          <p:cNvSpPr txBox="1"/>
          <p:nvPr/>
        </p:nvSpPr>
        <p:spPr>
          <a:xfrm>
            <a:off x="2038370" y="3027545"/>
            <a:ext cx="8041802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h-TH" altLang="ko-KR" sz="440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นโยบายการตรวจเงินแผ่นดิน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195E2AD-CAFD-4C4A-98B7-839F252369A1}"/>
              </a:ext>
            </a:extLst>
          </p:cNvPr>
          <p:cNvSpPr txBox="1"/>
          <p:nvPr/>
        </p:nvSpPr>
        <p:spPr>
          <a:xfrm>
            <a:off x="1085889" y="4201368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prstClr val="white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C0C08B3-87F5-48A0-BECD-74056410F394}"/>
              </a:ext>
            </a:extLst>
          </p:cNvPr>
          <p:cNvSpPr txBox="1"/>
          <p:nvPr/>
        </p:nvSpPr>
        <p:spPr>
          <a:xfrm>
            <a:off x="2038368" y="4033127"/>
            <a:ext cx="8343882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h-TH" altLang="ko-KR" sz="4400" b="1" dirty="0">
                <a:solidFill>
                  <a:srgbClr val="DB6D2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หลักเกณฑ์มาตรฐานการตรวจเงินแผ่นดิน</a:t>
            </a:r>
            <a:endParaRPr lang="ko-KR" altLang="en-US" sz="4400" b="1" dirty="0">
              <a:solidFill>
                <a:srgbClr val="DB6D25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F721E81-7534-403C-B896-4A52FCEA4F75}"/>
              </a:ext>
            </a:extLst>
          </p:cNvPr>
          <p:cNvSpPr txBox="1"/>
          <p:nvPr/>
        </p:nvSpPr>
        <p:spPr>
          <a:xfrm>
            <a:off x="1085889" y="5218594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ACDD280-99F4-4AC0-A8C5-BC3882D4A807}"/>
              </a:ext>
            </a:extLst>
          </p:cNvPr>
          <p:cNvSpPr txBox="1"/>
          <p:nvPr/>
        </p:nvSpPr>
        <p:spPr>
          <a:xfrm>
            <a:off x="2038370" y="5101409"/>
            <a:ext cx="928277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h-TH" altLang="ko-KR" sz="4400" b="1" dirty="0">
                <a:solidFill>
                  <a:srgbClr val="8E1F0B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กฎหมายว่าด้วยวินัยการเงินการคลังของรัฐ</a:t>
            </a:r>
            <a:endParaRPr lang="ko-KR" altLang="en-US" sz="4400" b="1" dirty="0">
              <a:solidFill>
                <a:srgbClr val="8E1F0B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458684" y="227937"/>
            <a:ext cx="902153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480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พระราชบัญญัติประกอบรัฐธรรมนูญ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1458683" y="1181164"/>
            <a:ext cx="97267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480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ว่าด้วยการตรวจเงินแผ่นดิน พ.ศ. 2561 มาตรา ๕๓ (1)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CDD280-99F4-4AC0-A8C5-BC3882D4A807}"/>
              </a:ext>
            </a:extLst>
          </p:cNvPr>
          <p:cNvSpPr txBox="1"/>
          <p:nvPr/>
        </p:nvSpPr>
        <p:spPr>
          <a:xfrm>
            <a:off x="1458684" y="2043122"/>
            <a:ext cx="928277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h-TH" altLang="ko-KR" sz="4400" b="1" dirty="0">
                <a:solidFill>
                  <a:srgbClr val="8E1F0B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กำหนดให้ การตรวจเงินแผ่นดินต้องเป็นไปตาม...</a:t>
            </a:r>
            <a:endParaRPr lang="ko-KR" altLang="en-US" sz="4400" b="1" dirty="0">
              <a:solidFill>
                <a:srgbClr val="8E1F0B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74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กระบวนการจัดหา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1136567"/>
            <a:ext cx="3718460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1174118"/>
            <a:ext cx="6571520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37169" y="1254703"/>
            <a:ext cx="308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ราคากลางงานก่อสร้าง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90978" y="1349680"/>
            <a:ext cx="606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แหล่งที่มาราคา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&gt;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8" y="2414006"/>
            <a:ext cx="4718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ระเบียบกระทรวงการคลังฯ ข้อ ๒๑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14297" y="2158510"/>
            <a:ext cx="6639552" cy="1636084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8" y="2224933"/>
            <a:ext cx="5849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ประกาศคณะกรรมการราคากลางและขึ้นทะเบียนผู้ประกอบการ เรื่อง หลักเกณฑ์และวิธีการคำนวณราคากลางงานก่อสร้าง 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19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ตุลาคม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9" y="3882307"/>
            <a:ext cx="558858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5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84172" y="4019769"/>
            <a:ext cx="349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งานก่อสร้างอาคาร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224153" y="4821358"/>
            <a:ext cx="554676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5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90359" y="4939770"/>
            <a:ext cx="517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งานก่อสร้างทาง สะพาน และท่อเหลี่ยม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281303" y="5754808"/>
            <a:ext cx="554676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5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47509" y="5873220"/>
            <a:ext cx="517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งานก่อสร้างชลประทาน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5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มุมมน 23"/>
          <p:cNvSpPr/>
          <p:nvPr/>
        </p:nvSpPr>
        <p:spPr>
          <a:xfrm>
            <a:off x="5448300" y="4057650"/>
            <a:ext cx="6515099" cy="25874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448300" y="1123950"/>
            <a:ext cx="6515099" cy="27280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9" name="กลุ่ม 18"/>
          <p:cNvGrpSpPr/>
          <p:nvPr/>
        </p:nvGrpSpPr>
        <p:grpSpPr>
          <a:xfrm>
            <a:off x="334340" y="2266950"/>
            <a:ext cx="4919100" cy="4306706"/>
            <a:chOff x="98854" y="2594920"/>
            <a:chExt cx="5390072" cy="3978736"/>
          </a:xfrm>
        </p:grpSpPr>
        <p:sp>
          <p:nvSpPr>
            <p:cNvPr id="20" name="สี่เหลี่ยมผืนผ้ามุมมน 19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3672778" y="2646546"/>
              <a:ext cx="199733" cy="46301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630081" y="2598330"/>
              <a:ext cx="3142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3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กระบวนการจัดหา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1181100"/>
            <a:ext cx="3718460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37169" y="1299236"/>
            <a:ext cx="308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ราคากลางงานก่อสร้าง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810512" y="1221210"/>
            <a:ext cx="6152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ปัจจุบัน </a:t>
            </a:r>
            <a:r>
              <a:rPr lang="en-US" altLang="ko-KR" sz="32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Factor F </a:t>
            </a:r>
            <a:r>
              <a:rPr lang="th-TH" altLang="ko-KR" sz="32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ตัวใหม่ 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ตามหนังสือกรมบัญชีกลาง ด่วนที่สุด ที่ 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0433.2/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ว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281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19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มิ.ย.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2563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เรื่อง การประกาศอัตราดอกเบี้ยเงินกู้สำหรับใช้เป็นเกณฑ์ในการคำนวณราคากลางงานก่อสร้างและปรับปรุงตาราง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Factor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ใหม่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57453" y="4185846"/>
            <a:ext cx="5496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u="sng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อัตราดอกเบี้ย ปัจจุบัน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ตามหนังสือกรมบัญชีกลาง ด่วนที่สุด ที่ 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0433.2/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ว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281 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19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มิ.ย.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2563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เรื่อง การประกาศอัตราดอกเบี้ยเงินกู้สำหรับใช้เป็นเกณฑ์ในการคำนวณราคากลางงานก่อสร้างฯ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466385" y="2923962"/>
            <a:ext cx="5147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ราคาวัสดุและค่าแรงไม่เป็นไปตาม</a:t>
            </a:r>
          </a:p>
          <a:p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หลักเกณฑ์ฯ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คำนวณค่า </a:t>
            </a:r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Factor F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ไม่ถูกต้อง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คิดราคาเหมาไม่ถอดปริมาณวัสดุ/ค่าแรง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ใช้ </a:t>
            </a:r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Factor F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ไม่ถูกต้องกับประเภทของงาน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คำนวณปริมาณไม่เป็นไปตามแบบ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ไม่สามารถแสดง </a:t>
            </a:r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Backup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ได้ </a:t>
            </a:r>
          </a:p>
          <a:p>
            <a:pPr marL="514350" indent="-514350">
              <a:buFontTx/>
              <a:buAutoNum type="thaiNumPeriod"/>
            </a:pPr>
            <a:endParaRPr lang="ko-KR" altLang="en-US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6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441916" y="2917648"/>
            <a:ext cx="4919100" cy="3491734"/>
            <a:chOff x="98854" y="2594920"/>
            <a:chExt cx="5390072" cy="3978736"/>
          </a:xfrm>
        </p:grpSpPr>
        <p:sp>
          <p:nvSpPr>
            <p:cNvPr id="3" name="สี่เหลี่ยมผืนผ้ามุมมน 2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3672778" y="2646546"/>
              <a:ext cx="199733" cy="46301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630081" y="2598330"/>
              <a:ext cx="3142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3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กระบวนการจัดหา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1555667"/>
            <a:ext cx="3718460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73998" y="1593218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61718" y="1730680"/>
            <a:ext cx="317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กระบวนการจัดซื้อจัดจ้าง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44546" y="1730680"/>
            <a:ext cx="46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พ.ร.บ.การจัดซื้อจัดจ้างฯ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55,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56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800891" y="2695644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71440" y="2833106"/>
            <a:ext cx="451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ระเบียบกระทรวงการคลังฯ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28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6464104" y="3668702"/>
            <a:ext cx="517544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F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2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6464104" y="4699876"/>
            <a:ext cx="517544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F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6464104" y="5713955"/>
            <a:ext cx="517544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F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7157683" y="3844264"/>
            <a:ext cx="451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วิธีประกาศเชิญชวน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29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32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7157684" y="4894488"/>
            <a:ext cx="3845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วิธีคัดเลือก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74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7182344" y="5889517"/>
            <a:ext cx="3845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วิธีเฉพาะเจาะจง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78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18116" y="3740538"/>
            <a:ext cx="4919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วิธีการจัดหาไม่ถูกต้อง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แบ่งหรือลดวงเงินเพื่อทำให้วิธีการจัดหา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เปลี่ยนแปลงไป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เหตุผลไม่เหมาะสมหรือไม่มีเหตุผลอัน 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สมควรในการเลือกใช้วิธีการจัดหา</a:t>
            </a:r>
            <a:endParaRPr lang="ko-KR" altLang="en-US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53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5" grpId="0"/>
      <p:bldP spid="76" grpId="0"/>
      <p:bldP spid="7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5856612" y="3534032"/>
            <a:ext cx="5744979" cy="3039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กลุ่ม 14"/>
          <p:cNvGrpSpPr/>
          <p:nvPr/>
        </p:nvGrpSpPr>
        <p:grpSpPr>
          <a:xfrm>
            <a:off x="302054" y="2890716"/>
            <a:ext cx="4647317" cy="3682940"/>
            <a:chOff x="98854" y="2594920"/>
            <a:chExt cx="5390072" cy="3978736"/>
          </a:xfrm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3672778" y="2646546"/>
              <a:ext cx="199733" cy="46301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931309" y="2598329"/>
              <a:ext cx="2841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3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กระบวนการจัดหา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1555667"/>
            <a:ext cx="4113908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813510" y="1624602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37169" y="1711903"/>
            <a:ext cx="381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การประกวดราคาอิเล็กทรอนิกส์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84058" y="1762064"/>
            <a:ext cx="46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62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856612" y="2575481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84058" y="2712943"/>
            <a:ext cx="4718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ระเบียบกระทรวงการคลังฯ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43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47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153150" y="3781682"/>
            <a:ext cx="5448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แบบประกาศและเอกสารประกวดราคา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คณะกรรมการนโยบายการจัดซื้อจัดจ้างและการบริหารพัสดุภาครัฐ (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กนบ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.) 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กรมบัญชีกลาง ด่วนที่สุด ที่ 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กนบ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0405.2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/ว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410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ko-KR" sz="32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24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ต.ค.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จำนวน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รูปแบบ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358521" y="3781682"/>
            <a:ext cx="4534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ใช้รูปแบบประกวดราคาไม่เป็นไป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ตามกำหนด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สาระสำคัญในเอกสารประกวดราคา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ไม่เป็นไปตาม </a:t>
            </a:r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TOR</a:t>
            </a:r>
            <a:endParaRPr lang="ko-KR" altLang="en-US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50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=""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29439" y="2306757"/>
            <a:ext cx="7663659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th-TH" altLang="ko-KR" sz="8000" b="1" dirty="0">
                <a:solidFill>
                  <a:srgbClr val="DB6D2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กระบวนการจัดทำสัญญา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29441" y="4334003"/>
            <a:ext cx="10933115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altLang="ko-KR" sz="30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หมายเหตุ </a:t>
            </a:r>
          </a:p>
          <a:p>
            <a:r>
              <a:rPr lang="th-TH" altLang="ko-KR" sz="30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พ.ร.บ.การจัดซื้อจัดจ้างฯ หมายถึง พระราชบัญญัติการจัดซื้อจัดจ้างและการบริหารพัสดุภาครัฐ พ.ศ. ๒๕๖๐</a:t>
            </a:r>
          </a:p>
          <a:p>
            <a:r>
              <a:rPr lang="th-TH" altLang="ko-KR" sz="30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ระเบียบกระทรวงการคลังฯ หมายถึง ระเบียบกระทรวงการคลังว่าด้ายการจัดซื้อจัดจ้างและการบริหารพัสดุภาครัฐ พ.ศ. ๒๕๖๐</a:t>
            </a:r>
            <a:endParaRPr lang="ko-KR" altLang="en-US" sz="3000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36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/>
          <p:cNvGrpSpPr/>
          <p:nvPr/>
        </p:nvGrpSpPr>
        <p:grpSpPr>
          <a:xfrm>
            <a:off x="113796" y="2499670"/>
            <a:ext cx="5266245" cy="3978736"/>
            <a:chOff x="98854" y="2594920"/>
            <a:chExt cx="5390072" cy="3978736"/>
          </a:xfrm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3672778" y="2646546"/>
              <a:ext cx="199733" cy="46301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1313093" y="2598329"/>
              <a:ext cx="2459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3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กระบวนการจัดทำสัญญา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1555667"/>
            <a:ext cx="3718460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404756" y="1593218"/>
            <a:ext cx="6400070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47865" y="1670372"/>
            <a:ext cx="279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รูปแบบของสัญญา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275304" y="1749730"/>
            <a:ext cx="505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บ.การจัดซื้อจัดจ้าง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93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95 - 97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429469" y="2541319"/>
            <a:ext cx="6400071" cy="29821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300018" y="2525396"/>
            <a:ext cx="5529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แบบสัญญาเกี่ยวกับการจัดซื้อจัดจ้างตามพระราชบัญญัติการจัดซื้อจัดจ้างและการบริหารพัสดุภาครัฐ พ.ศ.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ตามประกาศของคณะกรรมการนโยบายการจัดซื้อจัดจ้างและการบริหารพัสดุภาครัฐ (กนบ.)จำนวน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15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รูปแบบสัญญา </a:t>
            </a:r>
          </a:p>
        </p:txBody>
      </p:sp>
      <p:sp>
        <p:nvSpPr>
          <p:cNvPr id="7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380041" y="5625538"/>
            <a:ext cx="6400071" cy="100106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329618" y="5833680"/>
            <a:ext cx="523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ฉบับที่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เพิ่มแบบสัญญาจ้างทำของ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แบบ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362850" y="3125807"/>
            <a:ext cx="5373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รูปแบบสัญญาไม่เป็นไปตามที่กำหนด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ระบุข้อความในสัญญาไม่ครบถ้วน</a:t>
            </a:r>
            <a:endParaRPr lang="en-US" altLang="ko-KR" sz="3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เอกสารแนบท้ายสัญญาไม่ครบถ้วน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สัญญาไม่เป็นไปตามเอกสารประกวดราคา</a:t>
            </a:r>
            <a:endParaRPr lang="en-US" altLang="ko-KR" sz="3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หนังสือค้ำประกันระบุข้อความไม่ถูกต้องครบถ้วน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ไม่นำหลักประกันมาเพิ่มตามวงเงินที่เพิ่มขึ้น</a:t>
            </a:r>
          </a:p>
          <a:p>
            <a:pPr marL="514350" indent="-514350">
              <a:buFontTx/>
              <a:buAutoNum type="thaiNumPeriod"/>
            </a:pPr>
            <a:endParaRPr lang="ko-KR" altLang="en-US" sz="3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40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กระบวนการจัดทำสัญญา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1555667"/>
            <a:ext cx="3718460" cy="1191923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1593218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47864" y="1632272"/>
            <a:ext cx="3195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การเผยแพร่สาระสำคัญของสัญญา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8" y="1730680"/>
            <a:ext cx="46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พ.ร.บ.การจัดซื้อจัดจ้างฯ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98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1019795" y="3307146"/>
            <a:ext cx="3718460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3344697"/>
            <a:ext cx="574497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54983" y="3463383"/>
            <a:ext cx="318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หลักประกันสัญญา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13294" y="3517099"/>
            <a:ext cx="4952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ระเบียบกระทรวงการคลังฯ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167 - 169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5182330" y="4381500"/>
            <a:ext cx="5916429" cy="2290703"/>
            <a:chOff x="5296496" y="4381500"/>
            <a:chExt cx="5802263" cy="2290703"/>
          </a:xfrm>
        </p:grpSpPr>
        <p:sp>
          <p:nvSpPr>
            <p:cNvPr id="19" name="Rounded Rectangle 13">
              <a:extLst>
                <a:ext uri="{FF2B5EF4-FFF2-40B4-BE49-F238E27FC236}">
                  <a16:creationId xmlns="" xmlns:a16="http://schemas.microsoft.com/office/drawing/2014/main" id="{91891185-5A3B-461C-8B25-C5E6E50901CC}"/>
                </a:ext>
              </a:extLst>
            </p:cNvPr>
            <p:cNvSpPr/>
            <p:nvPr/>
          </p:nvSpPr>
          <p:spPr>
            <a:xfrm>
              <a:off x="5296496" y="4381500"/>
              <a:ext cx="5744979" cy="2286000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5756" y="769158"/>
                  </a:lnTo>
                  <a:lnTo>
                    <a:pt x="405756" y="890316"/>
                  </a:lnTo>
                  <a:lnTo>
                    <a:pt x="648072" y="648000"/>
                  </a:lnTo>
                  <a:lnTo>
                    <a:pt x="405756" y="405684"/>
                  </a:lnTo>
                  <a:lnTo>
                    <a:pt x="405756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rgbClr val="FF006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6146510" y="4610100"/>
              <a:ext cx="495224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แบบหนังสือค้ำประกัน ตามหนังสือคณะกรรมการว่าด้วยการพัสดุ กรมบัญชีกลาง ด่วนที่สุด ที่ </a:t>
              </a:r>
              <a:r>
                <a:rPr lang="th-TH" sz="3200" b="1" dirty="0" err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กค</a:t>
              </a: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3200" b="1" dirty="0" err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กวพ</a:t>
              </a: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) </a:t>
              </a:r>
              <a:r>
                <a:rPr lang="en-US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0421.3/ </a:t>
              </a: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ว</a:t>
              </a:r>
              <a:r>
                <a:rPr lang="en-US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509 </a:t>
              </a:r>
              <a:r>
                <a:rPr lang="th-TH" sz="3200" b="1" dirty="0" err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ลว</a:t>
              </a: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. </a:t>
              </a:r>
              <a:r>
                <a:rPr lang="en-US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24 </a:t>
              </a: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ธ.ค. </a:t>
              </a:r>
              <a:r>
                <a:rPr lang="en-US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2558</a:t>
              </a:r>
              <a:endParaRPr lang="ko-KR" alt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4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4800" dirty="0">
                <a:latin typeface="TH SarabunIT๙" pitchFamily="34" charset="-34"/>
                <a:cs typeface="TH SarabunIT๙" pitchFamily="34" charset="-34"/>
              </a:rPr>
              <a:t>ตัวอย่างการระบุข้อความหนังสือค้ำประกันสัญญาไม่ครบถ้วน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558" y="1191395"/>
            <a:ext cx="3752798" cy="50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กลุ่ม 6"/>
          <p:cNvGrpSpPr/>
          <p:nvPr/>
        </p:nvGrpSpPr>
        <p:grpSpPr>
          <a:xfrm>
            <a:off x="7843469" y="1191394"/>
            <a:ext cx="3752798" cy="5005989"/>
            <a:chOff x="5839803" y="1289219"/>
            <a:chExt cx="3752798" cy="5005989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5839803" y="1289219"/>
              <a:ext cx="3752798" cy="5005989"/>
              <a:chOff x="6053163" y="1249534"/>
              <a:chExt cx="3752798" cy="5005989"/>
            </a:xfrm>
          </p:grpSpPr>
          <p:pic>
            <p:nvPicPr>
              <p:cNvPr id="1026" name="Picture 2" descr="D:\งาน สตง\งบประมาณ 2563\บรรยาย สพฐ ปี 63\S__3160477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3163" y="1249534"/>
                <a:ext cx="3752798" cy="5005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สี่เหลี่ยมผืนผ้า 2"/>
              <p:cNvSpPr/>
              <p:nvPr/>
            </p:nvSpPr>
            <p:spPr>
              <a:xfrm>
                <a:off x="6964204" y="2470303"/>
                <a:ext cx="747236" cy="904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" name="สี่เหลี่ยมผืนผ้า 5"/>
              <p:cNvSpPr/>
              <p:nvPr/>
            </p:nvSpPr>
            <p:spPr>
              <a:xfrm>
                <a:off x="8803482" y="2343307"/>
                <a:ext cx="519112" cy="904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8" name="สี่เหลี่ยมผืนผ้า 7"/>
            <p:cNvSpPr/>
            <p:nvPr/>
          </p:nvSpPr>
          <p:spPr>
            <a:xfrm>
              <a:off x="7342584" y="2700488"/>
              <a:ext cx="747236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6534864" y="1984208"/>
              <a:ext cx="747236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8216504" y="1481288"/>
              <a:ext cx="1095136" cy="2179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6714886" y="2295036"/>
              <a:ext cx="567214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369606" y="2604436"/>
              <a:ext cx="747236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7842886" y="2202944"/>
              <a:ext cx="747236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6945986" y="2195788"/>
              <a:ext cx="434102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7078978" y="4817068"/>
              <a:ext cx="637223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8089820" y="4817068"/>
              <a:ext cx="637223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7061476" y="4932596"/>
              <a:ext cx="637223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8086128" y="4969468"/>
              <a:ext cx="637223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844425" y="5274268"/>
              <a:ext cx="637223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8403308" y="5275772"/>
              <a:ext cx="637223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6907290" y="5129012"/>
              <a:ext cx="637223" cy="1071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6113621" y="5967211"/>
              <a:ext cx="637223" cy="2486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408431" y="5145242"/>
              <a:ext cx="637223" cy="1071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8711684" y="5947495"/>
              <a:ext cx="637223" cy="2486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6361270" y="5780741"/>
              <a:ext cx="637223" cy="1243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7544513" y="4506563"/>
              <a:ext cx="637223" cy="1243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8334136" y="3237459"/>
              <a:ext cx="637223" cy="675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6294950" y="3668709"/>
              <a:ext cx="637223" cy="675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/>
            <p:cNvSpPr/>
            <p:nvPr/>
          </p:nvSpPr>
          <p:spPr>
            <a:xfrm>
              <a:off x="7214708" y="3661089"/>
              <a:ext cx="1549364" cy="675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/>
            <p:cNvSpPr/>
            <p:nvPr/>
          </p:nvSpPr>
          <p:spPr>
            <a:xfrm>
              <a:off x="6349780" y="3363909"/>
              <a:ext cx="1549364" cy="675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/>
            <p:cNvSpPr/>
            <p:nvPr/>
          </p:nvSpPr>
          <p:spPr>
            <a:xfrm>
              <a:off x="8841581" y="2254868"/>
              <a:ext cx="259556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/>
            <p:cNvSpPr/>
            <p:nvPr/>
          </p:nvSpPr>
          <p:spPr>
            <a:xfrm>
              <a:off x="7583330" y="2417896"/>
              <a:ext cx="519112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/>
            <p:cNvSpPr/>
            <p:nvPr/>
          </p:nvSpPr>
          <p:spPr>
            <a:xfrm>
              <a:off x="6780609" y="2392492"/>
              <a:ext cx="519112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/>
            <p:cNvSpPr/>
            <p:nvPr/>
          </p:nvSpPr>
          <p:spPr>
            <a:xfrm>
              <a:off x="7362347" y="2823988"/>
              <a:ext cx="519112" cy="904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6" name="สี่เหลี่ยมผืนผ้ามุมมน 35"/>
          <p:cNvSpPr/>
          <p:nvPr/>
        </p:nvSpPr>
        <p:spPr>
          <a:xfrm>
            <a:off x="8370949" y="2942555"/>
            <a:ext cx="3072656" cy="22755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มุมมน 37"/>
          <p:cNvSpPr/>
          <p:nvPr/>
        </p:nvSpPr>
        <p:spPr>
          <a:xfrm>
            <a:off x="8347965" y="3795995"/>
            <a:ext cx="3072656" cy="22755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9" name="ลูกศรเชื่อมต่อแบบตรง 38"/>
          <p:cNvCxnSpPr/>
          <p:nvPr/>
        </p:nvCxnSpPr>
        <p:spPr>
          <a:xfrm flipH="1" flipV="1">
            <a:off x="11130403" y="4023554"/>
            <a:ext cx="239673" cy="56492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>
            <a:off x="8134790" y="2410559"/>
            <a:ext cx="213175" cy="53199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ตัวแทนข้อความ 1"/>
          <p:cNvSpPr txBox="1">
            <a:spLocks/>
          </p:cNvSpPr>
          <p:nvPr/>
        </p:nvSpPr>
        <p:spPr>
          <a:xfrm>
            <a:off x="244660" y="1191395"/>
            <a:ext cx="3537218" cy="5005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แบบหนังสือค้ำประกัน (หลักประกันสัญญาจ้าง) ตามหนังสือของคณะกรรมการว่าด้วยการพัสดุ กรมบัญชีกลาง ด่วนที่สุด ที่ </a:t>
            </a:r>
            <a:r>
              <a:rPr lang="th-TH" sz="2700" dirty="0" err="1">
                <a:latin typeface="TH SarabunIT๙" pitchFamily="34" charset="-34"/>
                <a:cs typeface="TH SarabunIT๙" pitchFamily="34" charset="-34"/>
              </a:rPr>
              <a:t>กค</a:t>
            </a: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 (</a:t>
            </a:r>
            <a:r>
              <a:rPr lang="th-TH" sz="2700" dirty="0" err="1">
                <a:latin typeface="TH SarabunIT๙" pitchFamily="34" charset="-34"/>
                <a:cs typeface="TH SarabunIT๙" pitchFamily="34" charset="-34"/>
              </a:rPr>
              <a:t>กวพ</a:t>
            </a:r>
            <a:r>
              <a:rPr lang="th-TH" sz="2700" dirty="0">
                <a:latin typeface="TH SarabunIT๙" pitchFamily="34" charset="-34"/>
                <a:cs typeface="TH SarabunIT๙" pitchFamily="34" charset="-34"/>
              </a:rPr>
              <a:t>) ๐๔๒๑.๓/ว ๕๐๙ ลงวันที่ ๒๔ ธันวาคม ๒๕๕๘ เรื่อง ตัวอย่างหนังสือค้ำประกันและแนวทางปฏิบัติตามพระราชบัญญัติแก้ไขเพิ่มเติมประมวลกฎหมายแพ่งและพาณิชย์ (ฉบับที่ ๒๑) พ.ศ. ๒๕๕๘ และการใช้หนังสือค้ำประกันอิเล็กทรอนิกส์ของธนาคารภายในประเทศมาใช้วางเป็นหลักประกันสัญญา</a:t>
            </a:r>
          </a:p>
        </p:txBody>
      </p:sp>
      <p:cxnSp>
        <p:nvCxnSpPr>
          <p:cNvPr id="45" name="ลูกศรเชื่อมต่อแบบตรง 44"/>
          <p:cNvCxnSpPr/>
          <p:nvPr/>
        </p:nvCxnSpPr>
        <p:spPr>
          <a:xfrm flipV="1">
            <a:off x="3317415" y="5031187"/>
            <a:ext cx="1306286" cy="93933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4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ตัวอย่างหนังสือค้ำประกันสัญญา เมื่อวันที่ </a:t>
            </a:r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26 </a:t>
            </a: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มิ.ย. </a:t>
            </a:r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63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08" y="1191395"/>
            <a:ext cx="37147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58" y="1229495"/>
            <a:ext cx="37528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สี่เหลี่ยมผืนผ้า 39"/>
          <p:cNvSpPr/>
          <p:nvPr/>
        </p:nvSpPr>
        <p:spPr>
          <a:xfrm>
            <a:off x="571500" y="1191394"/>
            <a:ext cx="3695700" cy="423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TextBox 36"/>
          <p:cNvSpPr txBox="1"/>
          <p:nvPr/>
        </p:nvSpPr>
        <p:spPr>
          <a:xfrm>
            <a:off x="723900" y="1409700"/>
            <a:ext cx="3322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ปัจจุบัน </a:t>
            </a:r>
          </a:p>
          <a:p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ใช้ตามหนังสือคณะกรรมการวินิจฉัยปัญหาการจัดซื้อจัดจ้างและการบริหารพัสดุภาครัฐ กรมบัญชีกลาง ด่วนที่สุด ที่ </a:t>
            </a:r>
            <a:r>
              <a:rPr lang="th-TH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กวจ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0405.2/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290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26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มิถุนายน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2563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เรื่อง ตัวอย่างหนังสือค้ำประกัน</a:t>
            </a:r>
          </a:p>
        </p:txBody>
      </p:sp>
    </p:spTree>
    <p:extLst>
      <p:ext uri="{BB962C8B-B14F-4D97-AF65-F5344CB8AC3E}">
        <p14:creationId xmlns:p14="http://schemas.microsoft.com/office/powerpoint/2010/main" val="1009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/>
          <p:cNvGrpSpPr/>
          <p:nvPr/>
        </p:nvGrpSpPr>
        <p:grpSpPr>
          <a:xfrm>
            <a:off x="113796" y="2580352"/>
            <a:ext cx="5390072" cy="4126071"/>
            <a:chOff x="98854" y="2594920"/>
            <a:chExt cx="5390072" cy="3978736"/>
          </a:xfrm>
        </p:grpSpPr>
        <p:sp>
          <p:nvSpPr>
            <p:cNvPr id="18" name="สี่เหลี่ยมผืนผ้ามุมมน 17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3672778" y="2646546"/>
              <a:ext cx="199733" cy="46301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1313093" y="2598329"/>
              <a:ext cx="2459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3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กระบวนการจัดทำสัญญา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20" y="1555667"/>
            <a:ext cx="4227615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01374" y="1593218"/>
            <a:ext cx="601724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16653" y="1690074"/>
            <a:ext cx="386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สัญญาแบบปรับราคาได้ (ค่า </a:t>
            </a:r>
            <a:r>
              <a:rPr lang="en-US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K)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55032" y="1768780"/>
            <a:ext cx="509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มติคณะรัฐมนตรีฯ เมื่อ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22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สิงหาคม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2532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01374" y="2541319"/>
            <a:ext cx="6134855" cy="2045195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10427" y="2636173"/>
            <a:ext cx="53819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คู่มือการตรวจสอบเงินชดเชยค่างานก่อสร้าง (ค่า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K)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มติคณะรัฐมนตรีและหนังสือเวียนที่เกี่ยวข้อง ของสำนักงบประมาณ กุมภาพันธ์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2555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5701374" y="5617029"/>
            <a:ext cx="6025448" cy="754742"/>
            <a:chOff x="5701374" y="5617029"/>
            <a:chExt cx="6025448" cy="754742"/>
          </a:xfrm>
        </p:grpSpPr>
        <p:sp>
          <p:nvSpPr>
            <p:cNvPr id="73" name="Rounded Rectangle 13">
              <a:extLst>
                <a:ext uri="{FF2B5EF4-FFF2-40B4-BE49-F238E27FC236}">
                  <a16:creationId xmlns="" xmlns:a16="http://schemas.microsoft.com/office/drawing/2014/main" id="{91891185-5A3B-461C-8B25-C5E6E50901CC}"/>
                </a:ext>
              </a:extLst>
            </p:cNvPr>
            <p:cNvSpPr/>
            <p:nvPr/>
          </p:nvSpPr>
          <p:spPr>
            <a:xfrm>
              <a:off x="5701374" y="5617029"/>
              <a:ext cx="6017246" cy="754742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5756" y="769158"/>
                  </a:lnTo>
                  <a:lnTo>
                    <a:pt x="405756" y="890316"/>
                  </a:lnTo>
                  <a:lnTo>
                    <a:pt x="648072" y="648000"/>
                  </a:lnTo>
                  <a:lnTo>
                    <a:pt x="405756" y="405684"/>
                  </a:lnTo>
                  <a:lnTo>
                    <a:pt x="405756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rgbClr val="C00000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6711757" y="5702012"/>
              <a:ext cx="5015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3200" b="1" dirty="0">
                  <a:solidFill>
                    <a:prstClr val="white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โปรแกรม </a:t>
              </a:r>
              <a:r>
                <a:rPr lang="en-US" altLang="ko-KR" sz="3200" b="1" dirty="0">
                  <a:solidFill>
                    <a:prstClr val="white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CUCEM-K </a:t>
              </a:r>
              <a:r>
                <a:rPr lang="en-US" altLang="ko-KR" sz="3200" b="1" dirty="0">
                  <a:solidFill>
                    <a:prstClr val="white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  <a:sym typeface="Wingdings"/>
                </a:rPr>
                <a:t> www.bb.go.th</a:t>
              </a:r>
              <a:endParaRPr lang="ko-KR" altLang="en-US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11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01374" y="4673998"/>
            <a:ext cx="6017245" cy="75474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716848" y="4758981"/>
            <a:ext cx="454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แนบท้ายสัญญาแบบปรับราคาได้ (ค่า </a:t>
            </a:r>
            <a:r>
              <a:rPr lang="en-US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K)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84673" y="3301754"/>
            <a:ext cx="55167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ประกวดราคาไม่ระบุค่า </a:t>
            </a:r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K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แต่นำมาใช้ในสัญญา หรือระบุไว้ในประกาศแต่ไม่นำมาใช้ในสัญญา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ดุลยพินิจการไม่ใช้ค่า </a:t>
            </a:r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K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ทำให้เกิดความเสียหาย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วันที่ส่งมอบในการคำนวณค่า </a:t>
            </a:r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K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ไม่ถูกต้อง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คำนวณค่า </a:t>
            </a:r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K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โดยไม่แยกงานแต่ละประเภท 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คำนวณปัดเศษทศนิยมไม่ถูกต้อง</a:t>
            </a:r>
          </a:p>
          <a:p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ละเลยการคำนวณค่า </a:t>
            </a:r>
            <a:r>
              <a:rPr lang="en-US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K 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ทั้งที่</a:t>
            </a:r>
            <a:r>
              <a:rPr lang="th-TH" altLang="ko-KR" sz="3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งานเสร็จ</a:t>
            </a:r>
            <a:r>
              <a:rPr lang="th-TH" altLang="ko-KR" sz="3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นานแล้ว</a:t>
            </a:r>
            <a:endParaRPr lang="ko-KR" altLang="en-US" sz="3200" b="1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00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08DE9472-219C-4E30-9B0B-55754E8536C8}"/>
              </a:ext>
            </a:extLst>
          </p:cNvPr>
          <p:cNvSpPr/>
          <p:nvPr/>
        </p:nvSpPr>
        <p:spPr>
          <a:xfrm>
            <a:off x="3453434" y="1124465"/>
            <a:ext cx="8433766" cy="5581135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003" y="499791"/>
            <a:ext cx="11573197" cy="724247"/>
          </a:xfrm>
        </p:spPr>
        <p:txBody>
          <a:bodyPr/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หลักเกณฑ์มาตรฐานเกี่ยวกับการตรวจเงินแผ่นดิน</a:t>
            </a:r>
            <a:endParaRPr lang="en-US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3772847" y="2615044"/>
            <a:ext cx="7733353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3772848" y="3819254"/>
            <a:ext cx="7923853" cy="1059545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="" xmlns:a16="http://schemas.microsoft.com/office/drawing/2014/main" id="{0AF2FE1C-E188-4DCA-9FAE-7FEEE4ACDC5F}"/>
              </a:ext>
            </a:extLst>
          </p:cNvPr>
          <p:cNvSpPr/>
          <p:nvPr/>
        </p:nvSpPr>
        <p:spPr>
          <a:xfrm>
            <a:off x="3772848" y="5103341"/>
            <a:ext cx="7923852" cy="124030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019278" y="2812815"/>
            <a:ext cx="471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การตรวจสอบการเงิน (</a:t>
            </a:r>
            <a:r>
              <a:rPr lang="en-US" altLang="ko-KR" sz="4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FA</a:t>
            </a:r>
            <a:r>
              <a:rPr lang="th-TH" altLang="ko-KR" sz="4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ko-KR" altLang="en-US" sz="40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0962EC-5F2A-4D1A-83A2-D29E03797BDC}"/>
              </a:ext>
            </a:extLst>
          </p:cNvPr>
          <p:cNvSpPr txBox="1"/>
          <p:nvPr/>
        </p:nvSpPr>
        <p:spPr>
          <a:xfrm>
            <a:off x="4895850" y="396430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การตรวจสอบการปฏิบัติตามกฎหมาย (</a:t>
            </a:r>
            <a:r>
              <a:rPr lang="en-US" altLang="ko-KR" sz="4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CA</a:t>
            </a:r>
            <a:r>
              <a:rPr lang="th-TH" altLang="ko-KR" sz="4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ko-KR" altLang="en-US" sz="40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0CD6F90-D2FF-4B59-875C-E2015A44213C}"/>
              </a:ext>
            </a:extLst>
          </p:cNvPr>
          <p:cNvSpPr txBox="1"/>
          <p:nvPr/>
        </p:nvSpPr>
        <p:spPr>
          <a:xfrm>
            <a:off x="4908067" y="5061775"/>
            <a:ext cx="6610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การตรวจสอบผลสัมฤทธิ์และประสิทธิภาพ          การดำเนินงาน (</a:t>
            </a:r>
            <a:r>
              <a:rPr lang="en-US" altLang="ko-KR" sz="4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PA)</a:t>
            </a:r>
            <a:endParaRPr lang="ko-KR" altLang="en-US" sz="40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Right Arrow 3">
            <a:extLst>
              <a:ext uri="{FF2B5EF4-FFF2-40B4-BE49-F238E27FC236}">
                <a16:creationId xmlns="" xmlns:a16="http://schemas.microsoft.com/office/drawing/2014/main" id="{286A485A-6DFB-44B7-89AC-71BDD324111E}"/>
              </a:ext>
            </a:extLst>
          </p:cNvPr>
          <p:cNvSpPr/>
          <p:nvPr/>
        </p:nvSpPr>
        <p:spPr>
          <a:xfrm>
            <a:off x="98854" y="3785264"/>
            <a:ext cx="2804988" cy="1176949"/>
          </a:xfrm>
          <a:prstGeom prst="rightArrow">
            <a:avLst>
              <a:gd name="adj1" fmla="val 73994"/>
              <a:gd name="adj2" fmla="val 38003"/>
            </a:avLst>
          </a:prstGeom>
          <a:solidFill>
            <a:schemeClr val="accent2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FEECB6C-72A0-4107-8181-FB6D3020CC1C}"/>
              </a:ext>
            </a:extLst>
          </p:cNvPr>
          <p:cNvSpPr txBox="1"/>
          <p:nvPr/>
        </p:nvSpPr>
        <p:spPr>
          <a:xfrm>
            <a:off x="98854" y="4041249"/>
            <a:ext cx="2655405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th-TH" altLang="ko-KR" sz="4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ด้านการตรวจสอบ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0" y="304354"/>
            <a:ext cx="1472960" cy="183936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3772846" y="1420591"/>
            <a:ext cx="7733353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4967464" y="1617989"/>
            <a:ext cx="5405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4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มาตรฐานการตรวจเงินแผ่นดินทั่วไป</a:t>
            </a:r>
            <a:endParaRPr lang="ko-KR" altLang="en-US" sz="40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วงเล็บปีกกาซ้าย 7"/>
          <p:cNvSpPr/>
          <p:nvPr/>
        </p:nvSpPr>
        <p:spPr>
          <a:xfrm>
            <a:off x="3015039" y="2812815"/>
            <a:ext cx="720736" cy="3275462"/>
          </a:xfrm>
          <a:custGeom>
            <a:avLst/>
            <a:gdLst>
              <a:gd name="connsiteX0" fmla="*/ 720727 w 720727"/>
              <a:gd name="connsiteY0" fmla="*/ 3550977 h 3550977"/>
              <a:gd name="connsiteX1" fmla="*/ 360363 w 720727"/>
              <a:gd name="connsiteY1" fmla="*/ 3490919 h 3550977"/>
              <a:gd name="connsiteX2" fmla="*/ 360364 w 720727"/>
              <a:gd name="connsiteY2" fmla="*/ 1823189 h 3550977"/>
              <a:gd name="connsiteX3" fmla="*/ 0 w 720727"/>
              <a:gd name="connsiteY3" fmla="*/ 1763131 h 3550977"/>
              <a:gd name="connsiteX4" fmla="*/ 360364 w 720727"/>
              <a:gd name="connsiteY4" fmla="*/ 1703073 h 3550977"/>
              <a:gd name="connsiteX5" fmla="*/ 360364 w 720727"/>
              <a:gd name="connsiteY5" fmla="*/ 60058 h 3550977"/>
              <a:gd name="connsiteX6" fmla="*/ 720728 w 720727"/>
              <a:gd name="connsiteY6" fmla="*/ 0 h 3550977"/>
              <a:gd name="connsiteX7" fmla="*/ 720727 w 720727"/>
              <a:gd name="connsiteY7" fmla="*/ 3550977 h 3550977"/>
              <a:gd name="connsiteX0" fmla="*/ 720727 w 720727"/>
              <a:gd name="connsiteY0" fmla="*/ 3550977 h 3550977"/>
              <a:gd name="connsiteX1" fmla="*/ 360363 w 720727"/>
              <a:gd name="connsiteY1" fmla="*/ 3490919 h 3550977"/>
              <a:gd name="connsiteX2" fmla="*/ 360364 w 720727"/>
              <a:gd name="connsiteY2" fmla="*/ 1823189 h 3550977"/>
              <a:gd name="connsiteX3" fmla="*/ 0 w 720727"/>
              <a:gd name="connsiteY3" fmla="*/ 1763131 h 3550977"/>
              <a:gd name="connsiteX4" fmla="*/ 360364 w 720727"/>
              <a:gd name="connsiteY4" fmla="*/ 1703073 h 3550977"/>
              <a:gd name="connsiteX5" fmla="*/ 360364 w 720727"/>
              <a:gd name="connsiteY5" fmla="*/ 60058 h 3550977"/>
              <a:gd name="connsiteX6" fmla="*/ 720728 w 720727"/>
              <a:gd name="connsiteY6" fmla="*/ 0 h 3550977"/>
              <a:gd name="connsiteX0" fmla="*/ 720736 w 720737"/>
              <a:gd name="connsiteY0" fmla="*/ 3550977 h 3550977"/>
              <a:gd name="connsiteX1" fmla="*/ 360372 w 720737"/>
              <a:gd name="connsiteY1" fmla="*/ 3490919 h 3550977"/>
              <a:gd name="connsiteX2" fmla="*/ 360373 w 720737"/>
              <a:gd name="connsiteY2" fmla="*/ 1823189 h 3550977"/>
              <a:gd name="connsiteX3" fmla="*/ 9 w 720737"/>
              <a:gd name="connsiteY3" fmla="*/ 1763131 h 3550977"/>
              <a:gd name="connsiteX4" fmla="*/ 360373 w 720737"/>
              <a:gd name="connsiteY4" fmla="*/ 1703073 h 3550977"/>
              <a:gd name="connsiteX5" fmla="*/ 360373 w 720737"/>
              <a:gd name="connsiteY5" fmla="*/ 60058 h 3550977"/>
              <a:gd name="connsiteX6" fmla="*/ 720737 w 720737"/>
              <a:gd name="connsiteY6" fmla="*/ 0 h 3550977"/>
              <a:gd name="connsiteX7" fmla="*/ 720736 w 720737"/>
              <a:gd name="connsiteY7" fmla="*/ 3550977 h 3550977"/>
              <a:gd name="connsiteX0" fmla="*/ 720736 w 720737"/>
              <a:gd name="connsiteY0" fmla="*/ 3550977 h 3550977"/>
              <a:gd name="connsiteX1" fmla="*/ 360372 w 720737"/>
              <a:gd name="connsiteY1" fmla="*/ 3490919 h 3550977"/>
              <a:gd name="connsiteX2" fmla="*/ 360373 w 720737"/>
              <a:gd name="connsiteY2" fmla="*/ 1823189 h 3550977"/>
              <a:gd name="connsiteX3" fmla="*/ 9 w 720737"/>
              <a:gd name="connsiteY3" fmla="*/ 1763131 h 3550977"/>
              <a:gd name="connsiteX4" fmla="*/ 348016 w 720737"/>
              <a:gd name="connsiteY4" fmla="*/ 1505365 h 3550977"/>
              <a:gd name="connsiteX5" fmla="*/ 360373 w 720737"/>
              <a:gd name="connsiteY5" fmla="*/ 60058 h 3550977"/>
              <a:gd name="connsiteX6" fmla="*/ 720737 w 720737"/>
              <a:gd name="connsiteY6" fmla="*/ 0 h 3550977"/>
              <a:gd name="connsiteX0" fmla="*/ 720736 w 720737"/>
              <a:gd name="connsiteY0" fmla="*/ 3550977 h 3623130"/>
              <a:gd name="connsiteX1" fmla="*/ 360372 w 720737"/>
              <a:gd name="connsiteY1" fmla="*/ 3490919 h 3623130"/>
              <a:gd name="connsiteX2" fmla="*/ 360373 w 720737"/>
              <a:gd name="connsiteY2" fmla="*/ 1823189 h 3623130"/>
              <a:gd name="connsiteX3" fmla="*/ 9 w 720737"/>
              <a:gd name="connsiteY3" fmla="*/ 1763131 h 3623130"/>
              <a:gd name="connsiteX4" fmla="*/ 360373 w 720737"/>
              <a:gd name="connsiteY4" fmla="*/ 1703073 h 3623130"/>
              <a:gd name="connsiteX5" fmla="*/ 360373 w 720737"/>
              <a:gd name="connsiteY5" fmla="*/ 60058 h 3623130"/>
              <a:gd name="connsiteX6" fmla="*/ 720737 w 720737"/>
              <a:gd name="connsiteY6" fmla="*/ 0 h 3623130"/>
              <a:gd name="connsiteX7" fmla="*/ 720736 w 720737"/>
              <a:gd name="connsiteY7" fmla="*/ 3550977 h 3623130"/>
              <a:gd name="connsiteX0" fmla="*/ 720736 w 720737"/>
              <a:gd name="connsiteY0" fmla="*/ 3550977 h 3623130"/>
              <a:gd name="connsiteX1" fmla="*/ 360372 w 720737"/>
              <a:gd name="connsiteY1" fmla="*/ 3490919 h 3623130"/>
              <a:gd name="connsiteX2" fmla="*/ 360373 w 720737"/>
              <a:gd name="connsiteY2" fmla="*/ 2008541 h 3623130"/>
              <a:gd name="connsiteX3" fmla="*/ 9 w 720737"/>
              <a:gd name="connsiteY3" fmla="*/ 1763131 h 3623130"/>
              <a:gd name="connsiteX4" fmla="*/ 348016 w 720737"/>
              <a:gd name="connsiteY4" fmla="*/ 1505365 h 3623130"/>
              <a:gd name="connsiteX5" fmla="*/ 360373 w 720737"/>
              <a:gd name="connsiteY5" fmla="*/ 60058 h 3623130"/>
              <a:gd name="connsiteX6" fmla="*/ 720737 w 720737"/>
              <a:gd name="connsiteY6" fmla="*/ 0 h 3623130"/>
              <a:gd name="connsiteX0" fmla="*/ 720736 w 720737"/>
              <a:gd name="connsiteY0" fmla="*/ 3550977 h 3623130"/>
              <a:gd name="connsiteX1" fmla="*/ 360372 w 720737"/>
              <a:gd name="connsiteY1" fmla="*/ 3490919 h 3623130"/>
              <a:gd name="connsiteX2" fmla="*/ 360373 w 720737"/>
              <a:gd name="connsiteY2" fmla="*/ 1823189 h 3623130"/>
              <a:gd name="connsiteX3" fmla="*/ 9 w 720737"/>
              <a:gd name="connsiteY3" fmla="*/ 1763131 h 3623130"/>
              <a:gd name="connsiteX4" fmla="*/ 360373 w 720737"/>
              <a:gd name="connsiteY4" fmla="*/ 1913138 h 3623130"/>
              <a:gd name="connsiteX5" fmla="*/ 360373 w 720737"/>
              <a:gd name="connsiteY5" fmla="*/ 60058 h 3623130"/>
              <a:gd name="connsiteX6" fmla="*/ 720737 w 720737"/>
              <a:gd name="connsiteY6" fmla="*/ 0 h 3623130"/>
              <a:gd name="connsiteX7" fmla="*/ 720736 w 720737"/>
              <a:gd name="connsiteY7" fmla="*/ 3550977 h 3623130"/>
              <a:gd name="connsiteX0" fmla="*/ 720736 w 720737"/>
              <a:gd name="connsiteY0" fmla="*/ 3550977 h 3623130"/>
              <a:gd name="connsiteX1" fmla="*/ 360372 w 720737"/>
              <a:gd name="connsiteY1" fmla="*/ 3490919 h 3623130"/>
              <a:gd name="connsiteX2" fmla="*/ 360373 w 720737"/>
              <a:gd name="connsiteY2" fmla="*/ 2008541 h 3623130"/>
              <a:gd name="connsiteX3" fmla="*/ 9 w 720737"/>
              <a:gd name="connsiteY3" fmla="*/ 1763131 h 3623130"/>
              <a:gd name="connsiteX4" fmla="*/ 348016 w 720737"/>
              <a:gd name="connsiteY4" fmla="*/ 1505365 h 3623130"/>
              <a:gd name="connsiteX5" fmla="*/ 360373 w 720737"/>
              <a:gd name="connsiteY5" fmla="*/ 60058 h 3623130"/>
              <a:gd name="connsiteX6" fmla="*/ 720737 w 720737"/>
              <a:gd name="connsiteY6" fmla="*/ 0 h 3623130"/>
              <a:gd name="connsiteX0" fmla="*/ 720736 w 720737"/>
              <a:gd name="connsiteY0" fmla="*/ 3550977 h 3649172"/>
              <a:gd name="connsiteX1" fmla="*/ 360372 w 720737"/>
              <a:gd name="connsiteY1" fmla="*/ 3490919 h 3649172"/>
              <a:gd name="connsiteX2" fmla="*/ 372730 w 720737"/>
              <a:gd name="connsiteY2" fmla="*/ 1650194 h 3649172"/>
              <a:gd name="connsiteX3" fmla="*/ 9 w 720737"/>
              <a:gd name="connsiteY3" fmla="*/ 1763131 h 3649172"/>
              <a:gd name="connsiteX4" fmla="*/ 360373 w 720737"/>
              <a:gd name="connsiteY4" fmla="*/ 1913138 h 3649172"/>
              <a:gd name="connsiteX5" fmla="*/ 360373 w 720737"/>
              <a:gd name="connsiteY5" fmla="*/ 60058 h 3649172"/>
              <a:gd name="connsiteX6" fmla="*/ 720737 w 720737"/>
              <a:gd name="connsiteY6" fmla="*/ 0 h 3649172"/>
              <a:gd name="connsiteX7" fmla="*/ 720736 w 720737"/>
              <a:gd name="connsiteY7" fmla="*/ 3550977 h 3649172"/>
              <a:gd name="connsiteX0" fmla="*/ 720736 w 720737"/>
              <a:gd name="connsiteY0" fmla="*/ 3550977 h 3649172"/>
              <a:gd name="connsiteX1" fmla="*/ 360372 w 720737"/>
              <a:gd name="connsiteY1" fmla="*/ 3490919 h 3649172"/>
              <a:gd name="connsiteX2" fmla="*/ 360373 w 720737"/>
              <a:gd name="connsiteY2" fmla="*/ 2008541 h 3649172"/>
              <a:gd name="connsiteX3" fmla="*/ 9 w 720737"/>
              <a:gd name="connsiteY3" fmla="*/ 1763131 h 3649172"/>
              <a:gd name="connsiteX4" fmla="*/ 348016 w 720737"/>
              <a:gd name="connsiteY4" fmla="*/ 1505365 h 3649172"/>
              <a:gd name="connsiteX5" fmla="*/ 360373 w 720737"/>
              <a:gd name="connsiteY5" fmla="*/ 60058 h 3649172"/>
              <a:gd name="connsiteX6" fmla="*/ 720737 w 720737"/>
              <a:gd name="connsiteY6" fmla="*/ 0 h 3649172"/>
              <a:gd name="connsiteX0" fmla="*/ 720736 w 720737"/>
              <a:gd name="connsiteY0" fmla="*/ 3550977 h 3649172"/>
              <a:gd name="connsiteX1" fmla="*/ 360372 w 720737"/>
              <a:gd name="connsiteY1" fmla="*/ 3490919 h 3649172"/>
              <a:gd name="connsiteX2" fmla="*/ 372730 w 720737"/>
              <a:gd name="connsiteY2" fmla="*/ 1650194 h 3649172"/>
              <a:gd name="connsiteX3" fmla="*/ 9 w 720737"/>
              <a:gd name="connsiteY3" fmla="*/ 1763131 h 3649172"/>
              <a:gd name="connsiteX4" fmla="*/ 360373 w 720737"/>
              <a:gd name="connsiteY4" fmla="*/ 1913138 h 3649172"/>
              <a:gd name="connsiteX5" fmla="*/ 360373 w 720737"/>
              <a:gd name="connsiteY5" fmla="*/ 60058 h 3649172"/>
              <a:gd name="connsiteX6" fmla="*/ 720737 w 720737"/>
              <a:gd name="connsiteY6" fmla="*/ 0 h 3649172"/>
              <a:gd name="connsiteX7" fmla="*/ 720736 w 720737"/>
              <a:gd name="connsiteY7" fmla="*/ 3550977 h 3649172"/>
              <a:gd name="connsiteX0" fmla="*/ 720736 w 720737"/>
              <a:gd name="connsiteY0" fmla="*/ 3550977 h 3649172"/>
              <a:gd name="connsiteX1" fmla="*/ 348015 w 720737"/>
              <a:gd name="connsiteY1" fmla="*/ 3325902 h 3649172"/>
              <a:gd name="connsiteX2" fmla="*/ 360373 w 720737"/>
              <a:gd name="connsiteY2" fmla="*/ 2008541 h 3649172"/>
              <a:gd name="connsiteX3" fmla="*/ 9 w 720737"/>
              <a:gd name="connsiteY3" fmla="*/ 1763131 h 3649172"/>
              <a:gd name="connsiteX4" fmla="*/ 348016 w 720737"/>
              <a:gd name="connsiteY4" fmla="*/ 1505365 h 3649172"/>
              <a:gd name="connsiteX5" fmla="*/ 360373 w 720737"/>
              <a:gd name="connsiteY5" fmla="*/ 60058 h 3649172"/>
              <a:gd name="connsiteX6" fmla="*/ 720737 w 720737"/>
              <a:gd name="connsiteY6" fmla="*/ 0 h 3649172"/>
              <a:gd name="connsiteX0" fmla="*/ 720736 w 720737"/>
              <a:gd name="connsiteY0" fmla="*/ 3550977 h 3645161"/>
              <a:gd name="connsiteX1" fmla="*/ 360372 w 720737"/>
              <a:gd name="connsiteY1" fmla="*/ 3490919 h 3645161"/>
              <a:gd name="connsiteX2" fmla="*/ 360374 w 720737"/>
              <a:gd name="connsiteY2" fmla="*/ 1705200 h 3645161"/>
              <a:gd name="connsiteX3" fmla="*/ 9 w 720737"/>
              <a:gd name="connsiteY3" fmla="*/ 1763131 h 3645161"/>
              <a:gd name="connsiteX4" fmla="*/ 360373 w 720737"/>
              <a:gd name="connsiteY4" fmla="*/ 1913138 h 3645161"/>
              <a:gd name="connsiteX5" fmla="*/ 360373 w 720737"/>
              <a:gd name="connsiteY5" fmla="*/ 60058 h 3645161"/>
              <a:gd name="connsiteX6" fmla="*/ 720737 w 720737"/>
              <a:gd name="connsiteY6" fmla="*/ 0 h 3645161"/>
              <a:gd name="connsiteX7" fmla="*/ 720736 w 720737"/>
              <a:gd name="connsiteY7" fmla="*/ 3550977 h 3645161"/>
              <a:gd name="connsiteX0" fmla="*/ 720736 w 720737"/>
              <a:gd name="connsiteY0" fmla="*/ 3550977 h 3645161"/>
              <a:gd name="connsiteX1" fmla="*/ 348015 w 720737"/>
              <a:gd name="connsiteY1" fmla="*/ 3325902 h 3645161"/>
              <a:gd name="connsiteX2" fmla="*/ 360373 w 720737"/>
              <a:gd name="connsiteY2" fmla="*/ 2008541 h 3645161"/>
              <a:gd name="connsiteX3" fmla="*/ 9 w 720737"/>
              <a:gd name="connsiteY3" fmla="*/ 1763131 h 3645161"/>
              <a:gd name="connsiteX4" fmla="*/ 348016 w 720737"/>
              <a:gd name="connsiteY4" fmla="*/ 1505365 h 3645161"/>
              <a:gd name="connsiteX5" fmla="*/ 360373 w 720737"/>
              <a:gd name="connsiteY5" fmla="*/ 60058 h 3645161"/>
              <a:gd name="connsiteX6" fmla="*/ 720737 w 720737"/>
              <a:gd name="connsiteY6" fmla="*/ 0 h 3645161"/>
              <a:gd name="connsiteX0" fmla="*/ 720736 w 720737"/>
              <a:gd name="connsiteY0" fmla="*/ 3550977 h 3645161"/>
              <a:gd name="connsiteX1" fmla="*/ 360372 w 720737"/>
              <a:gd name="connsiteY1" fmla="*/ 3490919 h 3645161"/>
              <a:gd name="connsiteX2" fmla="*/ 360374 w 720737"/>
              <a:gd name="connsiteY2" fmla="*/ 1705200 h 3645161"/>
              <a:gd name="connsiteX3" fmla="*/ 9 w 720737"/>
              <a:gd name="connsiteY3" fmla="*/ 1763131 h 3645161"/>
              <a:gd name="connsiteX4" fmla="*/ 360373 w 720737"/>
              <a:gd name="connsiteY4" fmla="*/ 1913138 h 3645161"/>
              <a:gd name="connsiteX5" fmla="*/ 360373 w 720737"/>
              <a:gd name="connsiteY5" fmla="*/ 60058 h 3645161"/>
              <a:gd name="connsiteX6" fmla="*/ 720737 w 720737"/>
              <a:gd name="connsiteY6" fmla="*/ 0 h 3645161"/>
              <a:gd name="connsiteX7" fmla="*/ 720736 w 720737"/>
              <a:gd name="connsiteY7" fmla="*/ 3550977 h 3645161"/>
              <a:gd name="connsiteX0" fmla="*/ 720736 w 720737"/>
              <a:gd name="connsiteY0" fmla="*/ 3550977 h 3645161"/>
              <a:gd name="connsiteX1" fmla="*/ 348015 w 720737"/>
              <a:gd name="connsiteY1" fmla="*/ 3325902 h 3645161"/>
              <a:gd name="connsiteX2" fmla="*/ 360373 w 720737"/>
              <a:gd name="connsiteY2" fmla="*/ 2008541 h 3645161"/>
              <a:gd name="connsiteX3" fmla="*/ 9 w 720737"/>
              <a:gd name="connsiteY3" fmla="*/ 1763131 h 3645161"/>
              <a:gd name="connsiteX4" fmla="*/ 348016 w 720737"/>
              <a:gd name="connsiteY4" fmla="*/ 1615376 h 3645161"/>
              <a:gd name="connsiteX5" fmla="*/ 360373 w 720737"/>
              <a:gd name="connsiteY5" fmla="*/ 60058 h 3645161"/>
              <a:gd name="connsiteX6" fmla="*/ 720737 w 720737"/>
              <a:gd name="connsiteY6" fmla="*/ 0 h 364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737" h="3645161" stroke="0" extrusionOk="0">
                <a:moveTo>
                  <a:pt x="720736" y="3550977"/>
                </a:moveTo>
                <a:cubicBezTo>
                  <a:pt x="521712" y="3550977"/>
                  <a:pt x="420432" y="3798549"/>
                  <a:pt x="360372" y="3490919"/>
                </a:cubicBezTo>
                <a:cubicBezTo>
                  <a:pt x="300312" y="3183289"/>
                  <a:pt x="360374" y="2261110"/>
                  <a:pt x="360374" y="1705200"/>
                </a:cubicBezTo>
                <a:cubicBezTo>
                  <a:pt x="360374" y="1672031"/>
                  <a:pt x="9" y="1728475"/>
                  <a:pt x="9" y="1763131"/>
                </a:cubicBezTo>
                <a:cubicBezTo>
                  <a:pt x="9" y="1797787"/>
                  <a:pt x="360373" y="1946307"/>
                  <a:pt x="360373" y="1913138"/>
                </a:cubicBezTo>
                <a:lnTo>
                  <a:pt x="360373" y="60058"/>
                </a:lnTo>
                <a:cubicBezTo>
                  <a:pt x="360373" y="26889"/>
                  <a:pt x="521713" y="0"/>
                  <a:pt x="720737" y="0"/>
                </a:cubicBezTo>
                <a:cubicBezTo>
                  <a:pt x="720737" y="1183659"/>
                  <a:pt x="720736" y="2367318"/>
                  <a:pt x="720736" y="3550977"/>
                </a:cubicBezTo>
                <a:close/>
              </a:path>
              <a:path w="720737" h="3645161" fill="none">
                <a:moveTo>
                  <a:pt x="720736" y="3550977"/>
                </a:moveTo>
                <a:cubicBezTo>
                  <a:pt x="521712" y="3550977"/>
                  <a:pt x="408076" y="3582975"/>
                  <a:pt x="348015" y="3325902"/>
                </a:cubicBezTo>
                <a:cubicBezTo>
                  <a:pt x="287954" y="3068829"/>
                  <a:pt x="418374" y="2269003"/>
                  <a:pt x="360373" y="2008541"/>
                </a:cubicBezTo>
                <a:cubicBezTo>
                  <a:pt x="302372" y="1748079"/>
                  <a:pt x="2068" y="1828658"/>
                  <a:pt x="9" y="1763131"/>
                </a:cubicBezTo>
                <a:cubicBezTo>
                  <a:pt x="-2050" y="1697604"/>
                  <a:pt x="348016" y="1648545"/>
                  <a:pt x="348016" y="1615376"/>
                </a:cubicBezTo>
                <a:cubicBezTo>
                  <a:pt x="348016" y="1067704"/>
                  <a:pt x="360373" y="607730"/>
                  <a:pt x="360373" y="60058"/>
                </a:cubicBezTo>
                <a:cubicBezTo>
                  <a:pt x="360373" y="26889"/>
                  <a:pt x="521713" y="0"/>
                  <a:pt x="720737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 5 แฉก 9"/>
          <p:cNvSpPr/>
          <p:nvPr/>
        </p:nvSpPr>
        <p:spPr>
          <a:xfrm>
            <a:off x="11010417" y="4018498"/>
            <a:ext cx="635000" cy="5355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9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4" y="369545"/>
            <a:ext cx="42005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54" b="8149"/>
          <a:stretch/>
        </p:blipFill>
        <p:spPr bwMode="auto">
          <a:xfrm>
            <a:off x="5165961" y="616101"/>
            <a:ext cx="6597952" cy="545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969043" y="1070811"/>
            <a:ext cx="3597442" cy="77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22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0" y="557213"/>
            <a:ext cx="4095737" cy="568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51" y="643709"/>
            <a:ext cx="3901743" cy="550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26" y="643709"/>
            <a:ext cx="3815271" cy="498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9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r="7449"/>
          <a:stretch/>
        </p:blipFill>
        <p:spPr bwMode="auto">
          <a:xfrm>
            <a:off x="7685903" y="271848"/>
            <a:ext cx="4337221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r="8259"/>
          <a:stretch/>
        </p:blipFill>
        <p:spPr bwMode="auto">
          <a:xfrm>
            <a:off x="308918" y="521170"/>
            <a:ext cx="3843371" cy="526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r="3939"/>
          <a:stretch/>
        </p:blipFill>
        <p:spPr bwMode="auto">
          <a:xfrm>
            <a:off x="4139513" y="703240"/>
            <a:ext cx="3546390" cy="430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7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 bwMode="auto">
          <a:xfrm>
            <a:off x="704380" y="616101"/>
            <a:ext cx="10945189" cy="574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วงรี 1"/>
          <p:cNvSpPr/>
          <p:nvPr/>
        </p:nvSpPr>
        <p:spPr>
          <a:xfrm>
            <a:off x="7760368" y="4126832"/>
            <a:ext cx="1347537" cy="13355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04380" y="806115"/>
            <a:ext cx="3843557" cy="58954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5865541" y="603325"/>
            <a:ext cx="5384414" cy="543682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/>
          <a:lstStyle/>
          <a:p>
            <a:pPr algn="thaiDist"/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ตามหนังสือ กรมบัญชีกลาง ด่วนที่สุด ที่ </a:t>
            </a:r>
            <a:r>
              <a:rPr lang="th-TH" sz="2800" dirty="0" err="1">
                <a:latin typeface="TH SarabunIT๙" pitchFamily="34" charset="-34"/>
                <a:cs typeface="TH SarabunIT๙" pitchFamily="34" charset="-34"/>
              </a:rPr>
              <a:t>กค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 ๐๔๓๓/ว ๔๙ ลงวันที่ ๓๑ มกราคม ๒๕๖๒     </a:t>
            </a:r>
            <a:r>
              <a:rPr lang="th-TH" sz="2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ให้หน่วยรับตรวจไม่ต้องส่งสำเนาสัญญาหรือข้อตกลงให้ </a:t>
            </a:r>
            <a:r>
              <a:rPr lang="th-TH" sz="2800" b="1" dirty="0" err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สตง</a:t>
            </a:r>
            <a:r>
              <a:rPr lang="th-TH" sz="2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. และสรรพากร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แล้ว โดยกรมบัญชีกลางจะเป็นผู้ส่งสำเนาสัญญาหรือข้อตกลงให้กับ </a:t>
            </a:r>
            <a:r>
              <a:rPr lang="th-TH" sz="2800" dirty="0" err="1">
                <a:latin typeface="TH SarabunIT๙" pitchFamily="34" charset="-34"/>
                <a:cs typeface="TH SarabunIT๙" pitchFamily="34" charset="-34"/>
              </a:rPr>
              <a:t>สตง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. โดยในรูปแบบอิเล็กทรอนิกส์ แทน</a:t>
            </a:r>
          </a:p>
          <a:p>
            <a:pPr algn="l"/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       แต่กรณีราคาจ้างสูงต่ำกว่าราคากลางร้อยละ ๑๕ ยังต้องแจ้ง </a:t>
            </a:r>
            <a:r>
              <a:rPr lang="th-TH" sz="2800" dirty="0" err="1">
                <a:latin typeface="TH SarabunIT๙" pitchFamily="34" charset="-34"/>
                <a:cs typeface="TH SarabunIT๙" pitchFamily="34" charset="-34"/>
              </a:rPr>
              <a:t>สตง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. อยู่</a:t>
            </a:r>
          </a:p>
        </p:txBody>
      </p:sp>
      <p:pic>
        <p:nvPicPr>
          <p:cNvPr id="2050" name="Picture 2" descr="D:\งาน สตง\งบประมาณ 2563\บรรยาย สพฐ ปี 63\S__99409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7" b="3124"/>
          <a:stretch/>
        </p:blipFill>
        <p:spPr bwMode="auto">
          <a:xfrm>
            <a:off x="616680" y="108858"/>
            <a:ext cx="4395038" cy="64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ตัวเชื่อมต่อตรง 3"/>
          <p:cNvCxnSpPr/>
          <p:nvPr/>
        </p:nvCxnSpPr>
        <p:spPr>
          <a:xfrm>
            <a:off x="6019800" y="2114550"/>
            <a:ext cx="5067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flipV="1">
            <a:off x="5924550" y="2552700"/>
            <a:ext cx="5325405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=""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29440" y="2149424"/>
            <a:ext cx="1083865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th-TH" altLang="ko-KR" sz="4800" b="1" dirty="0">
                <a:solidFill>
                  <a:srgbClr val="DB6D2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การตรวจสังเกตการณ์การปฏิบัติงาน</a:t>
            </a:r>
          </a:p>
          <a:p>
            <a:r>
              <a:rPr lang="th-TH" altLang="ko-KR" sz="4800" b="1" dirty="0">
                <a:solidFill>
                  <a:srgbClr val="DB6D2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ของผู้ขาย/ผู้รับจ้าง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29440" y="4143503"/>
            <a:ext cx="10933115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altLang="ko-KR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หมายเหตุ </a:t>
            </a:r>
          </a:p>
          <a:p>
            <a:r>
              <a:rPr lang="th-TH" altLang="ko-KR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พ.ร.บ.การจัดซื้อจัดจ้างฯ หมายถึง พระราชบัญญัติการจัดซื้อจัดจ้างและการบริหารพัสดุภาครัฐ พ.ศ. ๒๕๖๐</a:t>
            </a:r>
          </a:p>
          <a:p>
            <a:r>
              <a:rPr lang="th-TH" altLang="ko-KR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ระเบียบกระทรวงการคลังฯ หมายถึง ระเบียบกระทรวงการคลังว่าด้ายการจัดซื้อจัดจ้างและการบริหารพัสดุภาครัฐ พ.ศ. ๒๕๖๐</a:t>
            </a:r>
            <a:endParaRPr lang="ko-KR" altLang="en-US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55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การตรวจสังเกตการณ์ปฏิบัติงานของผู้ขาย/ผู้รับจ้าง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20" y="1288967"/>
            <a:ext cx="4227615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01374" y="1326518"/>
            <a:ext cx="601724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16653" y="1423374"/>
            <a:ext cx="38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คำสั่งแต่งตั้งคณะกรรมการฯ</a:t>
            </a:r>
            <a:endParaRPr lang="ko-KR" altLang="en-US" sz="2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55032" y="1502080"/>
            <a:ext cx="509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25 (5)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01374" y="4654484"/>
            <a:ext cx="6134855" cy="89725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10427" y="4810721"/>
            <a:ext cx="538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97, 98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20" y="4654484"/>
            <a:ext cx="4227615" cy="1211625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35703" y="4660131"/>
            <a:ext cx="3426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การแก้ไขสัญญา และอนุมัติจากผู้มีอำนาจลงนาม</a:t>
            </a:r>
            <a:endParaRPr lang="ko-KR" altLang="en-US" sz="2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679072" y="5666036"/>
            <a:ext cx="601724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32730" y="5841598"/>
            <a:ext cx="509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165, 171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20424" y="2520884"/>
            <a:ext cx="6134855" cy="89725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29477" y="2677121"/>
            <a:ext cx="538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ม.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100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79070" y="2520884"/>
            <a:ext cx="4227615" cy="1211625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35703" y="2655291"/>
            <a:ext cx="3426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การตรวจรับของคณะกรรมการฯ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20424" y="3555368"/>
            <a:ext cx="601724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74082" y="3730930"/>
            <a:ext cx="509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175, 176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94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การตรวจสังเกตการณ์ปฏิบัติงานของผู้ขาย/ผู้รับจ้าง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20" y="1117517"/>
            <a:ext cx="4227615" cy="2030079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01374" y="1242476"/>
            <a:ext cx="601724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16653" y="1251924"/>
            <a:ext cx="3865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ใบส่งของ/หนังสือแจ้งส่งมอบ </a:t>
            </a:r>
          </a:p>
          <a:p>
            <a:r>
              <a:rPr lang="th-TH" altLang="ko-KR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ใบตรวจรับพัสดุและรายงานผลการตรวจรับพัสดุ</a:t>
            </a:r>
            <a:endParaRPr lang="ko-KR" altLang="en-US" sz="2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55032" y="1418038"/>
            <a:ext cx="509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175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19" y="3214823"/>
            <a:ext cx="4227615" cy="170406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16652" y="3349230"/>
            <a:ext cx="3426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ความเห็นแย้ง กรณีกรรมการตรวจรับพัสดุบางคนไม่ยอมรับพัสดุ</a:t>
            </a:r>
            <a:endParaRPr lang="ko-KR" altLang="en-US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679072" y="3608636"/>
            <a:ext cx="601724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32730" y="3784198"/>
            <a:ext cx="509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175 (3)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5709575" y="2191709"/>
            <a:ext cx="2540436" cy="859700"/>
            <a:chOff x="5709576" y="2629859"/>
            <a:chExt cx="3620635" cy="859700"/>
          </a:xfrm>
        </p:grpSpPr>
        <p:sp>
          <p:nvSpPr>
            <p:cNvPr id="13" name="Rounded Rectangle 13">
              <a:extLst>
                <a:ext uri="{FF2B5EF4-FFF2-40B4-BE49-F238E27FC236}">
                  <a16:creationId xmlns="" xmlns:a16="http://schemas.microsoft.com/office/drawing/2014/main" id="{91891185-5A3B-461C-8B25-C5E6E50901CC}"/>
                </a:ext>
              </a:extLst>
            </p:cNvPr>
            <p:cNvSpPr/>
            <p:nvPr/>
          </p:nvSpPr>
          <p:spPr>
            <a:xfrm>
              <a:off x="5709576" y="2629859"/>
              <a:ext cx="3470200" cy="859700"/>
            </a:xfrm>
            <a:custGeom>
              <a:avLst/>
              <a:gdLst/>
              <a:ahLst/>
              <a:cxnLst/>
              <a:rect l="l" t="t" r="r" b="b"/>
              <a:pathLst>
                <a:path w="4320480" h="1296000">
                  <a:moveTo>
                    <a:pt x="291768" y="0"/>
                  </a:moveTo>
                  <a:lnTo>
                    <a:pt x="4028712" y="0"/>
                  </a:lnTo>
                  <a:cubicBezTo>
                    <a:pt x="4189851" y="0"/>
                    <a:pt x="4320480" y="130629"/>
                    <a:pt x="4320480" y="291768"/>
                  </a:cubicBezTo>
                  <a:lnTo>
                    <a:pt x="4320480" y="1004232"/>
                  </a:lnTo>
                  <a:cubicBezTo>
                    <a:pt x="4320480" y="1165371"/>
                    <a:pt x="4189851" y="1296000"/>
                    <a:pt x="4028712" y="1296000"/>
                  </a:cubicBezTo>
                  <a:lnTo>
                    <a:pt x="291768" y="1296000"/>
                  </a:lnTo>
                  <a:cubicBezTo>
                    <a:pt x="130629" y="1296000"/>
                    <a:pt x="0" y="1165371"/>
                    <a:pt x="0" y="1004232"/>
                  </a:cubicBezTo>
                  <a:lnTo>
                    <a:pt x="0" y="769158"/>
                  </a:lnTo>
                  <a:lnTo>
                    <a:pt x="405756" y="769158"/>
                  </a:lnTo>
                  <a:lnTo>
                    <a:pt x="405756" y="890316"/>
                  </a:lnTo>
                  <a:lnTo>
                    <a:pt x="648072" y="648000"/>
                  </a:lnTo>
                  <a:lnTo>
                    <a:pt x="405756" y="405684"/>
                  </a:lnTo>
                  <a:lnTo>
                    <a:pt x="405756" y="526842"/>
                  </a:lnTo>
                  <a:lnTo>
                    <a:pt x="0" y="526842"/>
                  </a:lnTo>
                  <a:lnTo>
                    <a:pt x="0" y="291768"/>
                  </a:lnTo>
                  <a:cubicBezTo>
                    <a:pt x="0" y="130629"/>
                    <a:pt x="130629" y="0"/>
                    <a:pt x="291768" y="0"/>
                  </a:cubicBezTo>
                  <a:close/>
                </a:path>
              </a:pathLst>
            </a:custGeom>
            <a:solidFill>
              <a:srgbClr val="00B050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6446033" y="2805421"/>
              <a:ext cx="2884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3200" b="1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เอกสารเบิกจ่าย</a:t>
              </a:r>
              <a:endParaRPr lang="ko-KR" altLang="en-US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7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8478178" y="2172658"/>
            <a:ext cx="2723222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5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8938056" y="2334240"/>
            <a:ext cx="226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ใบเสร็จรับเงิน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9" name="กลุ่ม 18"/>
          <p:cNvGrpSpPr/>
          <p:nvPr/>
        </p:nvGrpSpPr>
        <p:grpSpPr>
          <a:xfrm>
            <a:off x="760020" y="4970785"/>
            <a:ext cx="11108560" cy="1755330"/>
            <a:chOff x="98854" y="2491623"/>
            <a:chExt cx="5390072" cy="4082033"/>
          </a:xfrm>
        </p:grpSpPr>
        <p:sp>
          <p:nvSpPr>
            <p:cNvPr id="20" name="สี่เหลี่ยมผืนผ้ามุมมน 19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1273734" y="3166286"/>
              <a:ext cx="73907" cy="690015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163557" y="2491623"/>
              <a:ext cx="1221091" cy="13598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3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893369" y="5719970"/>
            <a:ext cx="5012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ตรวจรับไม่ครบถ้วนถูกต้องตามสัญญา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ไม่ลงวันที่รับในเอกสารส่งมอบของผู้ขาย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38175" y="5702349"/>
            <a:ext cx="559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เปลี่ยนแปลงแบบรูปแต่ไม่ได้แก้ไขสัญญา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หรือเสนอให้ผู้มีอำนาจอนุมัติและตรวจรับแล้ว</a:t>
            </a:r>
          </a:p>
          <a:p>
            <a:endParaRPr lang="th-TH" altLang="ko-KR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552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การตรวจสังเกตการณ์ปฏิบัติงานของผู้ขาย/ผู้รับจ้าง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20" y="3822618"/>
            <a:ext cx="4227615" cy="136938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6462584" y="4237580"/>
            <a:ext cx="525603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16653" y="3957024"/>
            <a:ext cx="3865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การแจ้งสงวนสิทธิ์การเรียกค่าปรับ</a:t>
            </a:r>
            <a:endParaRPr lang="ko-KR" altLang="en-US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7299458" y="4413142"/>
            <a:ext cx="444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181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20" y="5477490"/>
            <a:ext cx="4227615" cy="92540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16653" y="5611896"/>
            <a:ext cx="386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การแจ้งเรียกค่าปรับ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4987634" y="4641104"/>
            <a:ext cx="857112" cy="1387558"/>
            <a:chOff x="10927307" y="2715179"/>
            <a:chExt cx="731293" cy="2775115"/>
          </a:xfrm>
        </p:grpSpPr>
        <p:cxnSp>
          <p:nvCxnSpPr>
            <p:cNvPr id="14" name="ลูกศรเชื่อมต่อแบบตรง 13"/>
            <p:cNvCxnSpPr/>
            <p:nvPr/>
          </p:nvCxnSpPr>
          <p:spPr>
            <a:xfrm flipH="1">
              <a:off x="10927310" y="5490294"/>
              <a:ext cx="731290" cy="0"/>
            </a:xfrm>
            <a:prstGeom prst="straightConnector1">
              <a:avLst/>
            </a:prstGeom>
            <a:ln w="57150">
              <a:solidFill>
                <a:srgbClr val="FF00FF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/>
            <p:cNvCxnSpPr/>
            <p:nvPr/>
          </p:nvCxnSpPr>
          <p:spPr>
            <a:xfrm flipH="1" flipV="1">
              <a:off x="11658600" y="2715179"/>
              <a:ext cx="0" cy="2775115"/>
            </a:xfrm>
            <a:prstGeom prst="line">
              <a:avLst/>
            </a:prstGeom>
            <a:ln w="57150">
              <a:solidFill>
                <a:srgbClr val="FF00FF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flipH="1">
              <a:off x="10927307" y="2715179"/>
              <a:ext cx="731293" cy="0"/>
            </a:xfrm>
            <a:prstGeom prst="line">
              <a:avLst/>
            </a:prstGeom>
            <a:ln w="57150">
              <a:solidFill>
                <a:srgbClr val="FF00FF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6519201" y="5420684"/>
            <a:ext cx="383783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7472859" y="5596246"/>
            <a:ext cx="288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ใบเสร็จรับเงินค่าปรับ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813528" y="1424712"/>
            <a:ext cx="4151086" cy="114254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844745" y="1462263"/>
            <a:ext cx="5415109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20085" y="1539417"/>
            <a:ext cx="287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การงดหรือลดค่าปรับหรือการขยายระยะเวลา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731905" y="1615142"/>
            <a:ext cx="46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102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844746" y="2715164"/>
            <a:ext cx="5415109" cy="89856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731905" y="2872058"/>
            <a:ext cx="436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ระเบียบกระทรวงการคลังฯ ข้อ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182</a:t>
            </a:r>
            <a:endParaRPr lang="th-TH" altLang="ko-KR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87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การตรวจสังเกตการณ์ปฏิบัติงานของผู้ขาย/ผู้รับจ้าง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20085" y="1215567"/>
            <a:ext cx="287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การงดหรือลดค่าปรับหรือการขยายระยะเวลา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658224" y="1221427"/>
            <a:ext cx="6134854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528772" y="1358889"/>
            <a:ext cx="46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103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658223" y="2340978"/>
            <a:ext cx="6134855" cy="89856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528772" y="2497873"/>
            <a:ext cx="526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ระเบียบกระทรวงการคลังฯ ข้อ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183</a:t>
            </a:r>
            <a:endParaRPr lang="th-TH" altLang="ko-KR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658223" y="3343484"/>
            <a:ext cx="6134855" cy="3381166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F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528772" y="3495884"/>
            <a:ext cx="5264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อื่นๆ เช่น หนังสือคณะกรรมการวินิจฉัยปัญหาการจัดซื้อจัดจ้างฯ (</a:t>
            </a:r>
            <a:r>
              <a:rPr lang="th-TH" altLang="ko-KR" sz="3200" b="1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กวจ</a:t>
            </a: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.) เรื่อง การซ้อมความเข้าใจในการบอกเลิกสัญญาหรือข้อตกลงฯ</a:t>
            </a:r>
          </a:p>
        </p:txBody>
      </p:sp>
      <p:sp>
        <p:nvSpPr>
          <p:cNvPr id="29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952499" y="1202098"/>
            <a:ext cx="4229101" cy="170406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88823" y="1336505"/>
            <a:ext cx="3592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บอกเลิกสัญญา กรณีค่าปรับเกินร้อยละ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หรือให้ผู้รับจ้างยินยอมเสียค่าปรับฯ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181705" y="3002133"/>
            <a:ext cx="5304695" cy="3722517"/>
            <a:chOff x="98854" y="2594920"/>
            <a:chExt cx="5390072" cy="3978736"/>
          </a:xfrm>
        </p:grpSpPr>
        <p:sp>
          <p:nvSpPr>
            <p:cNvPr id="32" name="สี่เหลี่ยมผืนผ้ามุมมน 31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3672778" y="2646546"/>
              <a:ext cx="199733" cy="46301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1313093" y="2598329"/>
              <a:ext cx="2459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3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245507" y="3736467"/>
            <a:ext cx="5355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งดหรือลดค่าปรับไม่เป็นไปตามกำหนด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แจ้งเหตุผลการล่าช้าเกิน </a:t>
            </a:r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15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วัน นับถัด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จากวันที่เหตุการณ์นั้นได้สิ้นสุดลง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ไม่แจ้งสงวนสิทธิ์การเรียกค่าปรับ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ไม่บอกเลิกสัญญากรณีค่าปรับเกินร้อยละ </a:t>
            </a:r>
            <a:endParaRPr lang="en-US" altLang="ko-KR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10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และไม่ได้รับการยินยอมจากผู้รับจ้าง</a:t>
            </a:r>
            <a:endParaRPr lang="ko-KR" altLang="en-US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25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การตรวจสอบการปฏิบัติตามกฎหมาย (</a:t>
            </a:r>
            <a:r>
              <a:rPr lang="en-US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Compliance Audit)</a:t>
            </a:r>
          </a:p>
        </p:txBody>
      </p:sp>
      <p:sp>
        <p:nvSpPr>
          <p:cNvPr id="44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27938" y="44578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55467" y="1291771"/>
            <a:ext cx="11408228" cy="4578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FD02468-AC77-4321-AACB-41D144652E76}"/>
              </a:ext>
            </a:extLst>
          </p:cNvPr>
          <p:cNvSpPr txBox="1"/>
          <p:nvPr/>
        </p:nvSpPr>
        <p:spPr>
          <a:xfrm>
            <a:off x="855273" y="1503282"/>
            <a:ext cx="11016342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h-TH" altLang="ko-KR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</a:t>
            </a:r>
            <a:r>
              <a:rPr lang="th-TH" altLang="ko-KR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การตรวจสอบการจัดเก็บรายได้ รายรับ การใช้จ่าย การใช้ประโยชน์ การเก็บรักษาและการบริหารซึ่งเงิน ทรัพย์สิน สิทธิและผลประโยชน์ของหน่วยรับตรวจหรือที่อยู่ในความครอบครอง หรืออำนาจใช้จ่ายของหน่วยรับตรวจ รวมถึงการตรวจสอบอื่นตามพระราชบัญญัติประกอบรัฐธรรมนูญว่าด้วยการตรวจเงินแผ่นดิน พ.ศ. ๒๕๖๑ และกฎหมายอื่นที่เกี่ยวข้องให้เป็นไปตามเกณฑ์ที่ใช้ในการตรวจสอบ</a:t>
            </a:r>
            <a:endParaRPr lang="ko-KR" altLang="en-US" sz="4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66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5372100" y="2081218"/>
            <a:ext cx="6591301" cy="46252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กลุ่ม 14"/>
          <p:cNvGrpSpPr/>
          <p:nvPr/>
        </p:nvGrpSpPr>
        <p:grpSpPr>
          <a:xfrm>
            <a:off x="113796" y="2580352"/>
            <a:ext cx="5086854" cy="4126071"/>
            <a:chOff x="98854" y="2594920"/>
            <a:chExt cx="5390072" cy="3978736"/>
          </a:xfrm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3672778" y="2646546"/>
              <a:ext cx="199733" cy="46301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1313093" y="2598329"/>
              <a:ext cx="2459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32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การตรวจสังเกตการณ์ปฏิบัติงานของผู้ขาย/ผู้รับจ้าง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23900" y="996101"/>
            <a:ext cx="4014355" cy="1233455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4933951" y="1108101"/>
            <a:ext cx="7029450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259728" y="1169602"/>
            <a:ext cx="329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ข้อกำหนด การใช้เรือไทย</a:t>
            </a:r>
            <a:endParaRPr lang="ko-KR" altLang="en-US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6" y="1245563"/>
            <a:ext cx="591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 แบบสัญญา ของ </a:t>
            </a:r>
            <a:r>
              <a:rPr lang="th-TH" altLang="ko-KR" sz="2400" b="1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กวพ</a:t>
            </a:r>
            <a:r>
              <a:rPr lang="th-TH" altLang="ko-KR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และ </a:t>
            </a:r>
            <a:r>
              <a:rPr lang="th-TH" altLang="ko-KR" sz="2400" b="1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กนบ</a:t>
            </a:r>
            <a:r>
              <a:rPr lang="th-TH" altLang="ko-KR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endParaRPr lang="ko-KR" altLang="en-US" sz="2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697889" y="2252667"/>
            <a:ext cx="6410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คู่สัญญากับหน่วยงานรัฐที่ต้องนำสินค้าเข้าจาก  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ต่างประเทศทางเรือ ต้องใช้เรือไทยหรือเรื่อที่มีสิทธิ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เช่นเดียวกับเรือไทย</a:t>
            </a:r>
          </a:p>
          <a:p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ส่งมอบใบตราส่ง (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Bill of Lading)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พร้อมกับการส่ง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มอบสิ่งของ</a:t>
            </a:r>
          </a:p>
          <a:p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หากไม่ใช้เรือไทยฯ ต้องแสดงหลักฐานการได้รับ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อนุญาตหรือชำระค่าธรรมเนียมพิเศษกับกรมเจ้าท่า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4. 4. 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หากไม่มีหลักฐานจะรับมอบก่อนก็ได้แต่จะจ่ายเงินเมื่อ</a:t>
            </a:r>
          </a:p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นำหลักฐานมาให้ครบถ้วนแล้ว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257192" y="3474840"/>
            <a:ext cx="4943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ไม่ยื่นใบ </a:t>
            </a:r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B/L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พร้อมการส่งมอบ</a:t>
            </a:r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altLang="ko-KR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ไม่ตรวจสอบว่าเป็นเรือไทยหรือไม่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จ่ายเงินให้กับผู้ขายโดยไม่มีหลักฐาน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ใบ </a:t>
            </a:r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B/L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หรือหลักฐานการอนุญาตหรือ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ใบเสร็จค่าธรรมเนียมจากกรมเจ้าท่า</a:t>
            </a:r>
          </a:p>
          <a:p>
            <a:pPr marL="514350" indent="-514350">
              <a:buFontTx/>
              <a:buAutoNum type="thaiNumPeriod"/>
            </a:pPr>
            <a:endParaRPr lang="th-TH" altLang="ko-KR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Tx/>
              <a:buAutoNum type="thaiNumPeriod"/>
            </a:pPr>
            <a:endParaRPr lang="ko-KR" altLang="en-US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39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7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=""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29440" y="2595065"/>
            <a:ext cx="10933116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th-TH" altLang="ko-KR" sz="5400" b="1" dirty="0">
                <a:solidFill>
                  <a:srgbClr val="DB6D2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การตรวจสังเกตการณ์การใช้ประโยชน์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02441" y="3939522"/>
            <a:ext cx="10933115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altLang="ko-KR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หมายเหตุ </a:t>
            </a:r>
          </a:p>
          <a:p>
            <a:r>
              <a:rPr lang="th-TH" altLang="ko-KR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พ.ร.บ.การจัดซื้อจัดจ้างฯ หมายถึง พระราชบัญญัติการจัดซื้อจัดจ้างและการบริหารพัสดุภาครัฐ พ.ศ. ๒๕๖๐</a:t>
            </a:r>
          </a:p>
          <a:p>
            <a:r>
              <a:rPr lang="th-TH" altLang="ko-KR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ระเบียบกระทรวงการคลังฯ หมายถึง ระเบียบกระทรวงการคลังว่าด้ายการจัดซื้อจัดจ้างและการบริหารพัสดุภาครัฐ พ.ศ. ๒๕๖๐</a:t>
            </a:r>
            <a:endParaRPr lang="ko-KR" altLang="en-US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55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การตรวจสังเกตการณ์การใช้ประโยชน์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813528" y="1100862"/>
            <a:ext cx="4151086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25001" y="1138413"/>
            <a:ext cx="6134854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520085" y="1215567"/>
            <a:ext cx="2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การใช้ประโยชน์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95549" y="1275875"/>
            <a:ext cx="46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25000" y="2086514"/>
            <a:ext cx="6134855" cy="89856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FF006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95548" y="2091009"/>
            <a:ext cx="5508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เป็นตามวัตถุประสงค์ คุ้มค่ากับงบประมาณ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56200" y="3089741"/>
            <a:ext cx="4151086" cy="897251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067673" y="3127292"/>
            <a:ext cx="6134854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462757" y="3204446"/>
            <a:ext cx="2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การควบคุมทรัพย์สิน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38221" y="3264754"/>
            <a:ext cx="462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พ.ร.บ.การจัดซื้อจัดจ้าง มาตรา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112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067672" y="4075393"/>
            <a:ext cx="6134855" cy="89856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62285" y="4232288"/>
            <a:ext cx="526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ระเบียบกระทรวงการคลังฯ ข้อ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203</a:t>
            </a:r>
            <a:endParaRPr lang="th-TH" altLang="ko-KR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067672" y="5077899"/>
            <a:ext cx="6134855" cy="1280414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5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38221" y="5223945"/>
            <a:ext cx="5264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คู่มือการบัญชีภาครัฐ เรื่องที่ดิน อาคาร และอุปกรณ์</a:t>
            </a:r>
          </a:p>
        </p:txBody>
      </p:sp>
    </p:spTree>
    <p:extLst>
      <p:ext uri="{BB962C8B-B14F-4D97-AF65-F5344CB8AC3E}">
        <p14:creationId xmlns:p14="http://schemas.microsoft.com/office/powerpoint/2010/main" val="90592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3" grpId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การตรวจสังเกตการณ์การใช้ประโยชน์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20" y="1555668"/>
            <a:ext cx="4227615" cy="136938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36446" y="1863054"/>
            <a:ext cx="525603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227753" y="1677374"/>
            <a:ext cx="386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การลงบัญชีหรือทะเบียนคุมพัสดุ พร้อมหลักฐานการรับเข้าบัญชี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573320" y="2038616"/>
            <a:ext cx="444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203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19" y="4912362"/>
            <a:ext cx="4227615" cy="891714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16652" y="5077174"/>
            <a:ext cx="342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การจัดทำแผนซ่อมบำรุงพัสดุ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679072" y="4944376"/>
            <a:ext cx="601724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632730" y="5119938"/>
            <a:ext cx="509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212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20" y="3452586"/>
            <a:ext cx="4227615" cy="92540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16653" y="3586992"/>
            <a:ext cx="386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การเบิกจ่ายพัสดุ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746721" y="3221720"/>
            <a:ext cx="288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ใบเสร็จรับเงินค่าปรับ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36446" y="3463766"/>
            <a:ext cx="5591670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530706" y="3639328"/>
            <a:ext cx="470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204 -206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19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การตรวจสังเกตการณ์การใช้ประโยชน์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20" y="1555668"/>
            <a:ext cx="4713680" cy="165487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36446" y="1863054"/>
            <a:ext cx="5256036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456353" y="1639274"/>
            <a:ext cx="3852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การมอบหมายให้รับผิดชอบดูแลรักษาและตรวจสอบความชำรุดบกพร่องก่อนครบกำหนด</a:t>
            </a:r>
            <a:endParaRPr lang="ko-KR" altLang="en-US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573320" y="2038616"/>
            <a:ext cx="444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184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19" y="4835192"/>
            <a:ext cx="4713681" cy="1219144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405552" y="5177172"/>
            <a:ext cx="399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การคืนหลักประกันสัญญา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679072" y="5008248"/>
            <a:ext cx="5313410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556530" y="5183810"/>
            <a:ext cx="435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170</a:t>
            </a:r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60020" y="3291222"/>
            <a:ext cx="4713680" cy="1409436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16653" y="3425628"/>
            <a:ext cx="4157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การแจ้งให้ผู้ขาย/ผู้รับจ้างดำเนินการแก้ไขความชำรุดบกพร่อง</a:t>
            </a:r>
            <a:endParaRPr lang="ko-KR" altLang="en-US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746721" y="3221720"/>
            <a:ext cx="288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ใบเสร็จรับเงินค่าปรับ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736445" y="3598236"/>
            <a:ext cx="5695535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530706" y="3773798"/>
            <a:ext cx="470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185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14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การตรวจสังเกตการณ์การใช้ประโยชน์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23900" y="1154422"/>
            <a:ext cx="4014355" cy="172589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280805" y="1310660"/>
            <a:ext cx="3291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รายงานผลการตรวจสอบความชำรุดบกพร่องก่อนคืนหลักประกันสัญญา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8" y="2648079"/>
            <a:ext cx="6258305" cy="1681926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5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07883" y="1991515"/>
            <a:ext cx="491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thaiNumParenBoth"/>
            </a:pP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จากคณะกรรมการ</a:t>
            </a:r>
            <a:r>
              <a:rPr lang="th-TH" altLang="ko-KR" sz="32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ราคา</a:t>
            </a:r>
            <a:endParaRPr lang="th-TH" altLang="ko-KR" sz="32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3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7" y="4575097"/>
            <a:ext cx="6258306" cy="1598806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5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99809" y="4604243"/>
            <a:ext cx="5440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หนังสือคณะกรรมการวินิจฉัย (</a:t>
            </a:r>
            <a:r>
              <a:rPr lang="th-TH" altLang="ko-KR" sz="2400" b="1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กวจ</a:t>
            </a:r>
            <a:r>
              <a:rPr lang="th-TH" altLang="ko-KR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.) เรื่อง การกำหนดวิธีปฏิบัติเพิ่มเติมเกี่ยวกับการตรวจสอบความชำรุดบกพร่องก่อนคืนหลักประกันสัญญา</a:t>
            </a:r>
            <a:endParaRPr lang="ko-KR" altLang="en-US" sz="2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1290686"/>
            <a:ext cx="6258303" cy="107721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90977" y="1557386"/>
            <a:ext cx="538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ระเบียบกระทรวงการคลังฯ ข้อ </a:t>
            </a:r>
            <a:r>
              <a:rPr lang="en-US" altLang="ko-KR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186</a:t>
            </a:r>
            <a:endParaRPr lang="ko-KR" altLang="en-US" sz="32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26343" y="2787523"/>
            <a:ext cx="538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หนังสือสำนักนายกรัฐมนตรี เรื่อง วิธีปฏิบัติเพิ่มเติมเกี่ยวกับการตรวจสอบความชำรุดบกพร่องก่อนคืนหลักประกันสัญญา</a:t>
            </a:r>
            <a:endParaRPr lang="ko-KR" altLang="en-US" sz="2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17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3" grpId="0" animBg="1"/>
      <p:bldP spid="77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กลุ่ม 28"/>
          <p:cNvGrpSpPr/>
          <p:nvPr/>
        </p:nvGrpSpPr>
        <p:grpSpPr>
          <a:xfrm>
            <a:off x="852170" y="1570702"/>
            <a:ext cx="10863579" cy="4126071"/>
            <a:chOff x="98854" y="2594920"/>
            <a:chExt cx="5390072" cy="3978736"/>
          </a:xfrm>
        </p:grpSpPr>
        <p:sp>
          <p:nvSpPr>
            <p:cNvPr id="30" name="สี่เหลี่ยมผืนผ้ามุมมน 29"/>
            <p:cNvSpPr/>
            <p:nvPr/>
          </p:nvSpPr>
          <p:spPr>
            <a:xfrm>
              <a:off x="98854" y="2594920"/>
              <a:ext cx="5390072" cy="39787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Rectangle 7">
              <a:extLst>
                <a:ext uri="{FF2B5EF4-FFF2-40B4-BE49-F238E27FC236}">
                  <a16:creationId xmlns="" xmlns:a16="http://schemas.microsoft.com/office/drawing/2014/main" id="{84693C49-05C6-4CD0-A900-4B843CF3016D}"/>
                </a:ext>
              </a:extLst>
            </p:cNvPr>
            <p:cNvSpPr/>
            <p:nvPr/>
          </p:nvSpPr>
          <p:spPr>
            <a:xfrm rot="18900000">
              <a:off x="1978241" y="3023472"/>
              <a:ext cx="199733" cy="46301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70B2100-43CD-491D-AA4B-DDCE38F8688D}"/>
                </a:ext>
              </a:extLst>
            </p:cNvPr>
            <p:cNvSpPr txBox="1"/>
            <p:nvPr/>
          </p:nvSpPr>
          <p:spPr>
            <a:xfrm>
              <a:off x="366024" y="2796359"/>
              <a:ext cx="1483943" cy="6826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th-TH" altLang="ko-K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ข้อสังเกตที่พบบ่อย</a:t>
              </a:r>
              <a:endParaRPr lang="ko-KR" alt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การตรวจสังเกตการณ์การใช้ประโยชน์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314451" y="2741355"/>
            <a:ext cx="4969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altLang="ko-KR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ไม่ได้ใช้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ประโยชน์</a:t>
            </a:r>
            <a:r>
              <a:rPr lang="th-TH" altLang="ko-KR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ทรัพย์สินตาม</a:t>
            </a:r>
          </a:p>
          <a:p>
            <a:r>
              <a:rPr lang="th-TH" altLang="ko-KR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วัตถุประสงค์</a:t>
            </a:r>
            <a:endParaRPr lang="th-TH" altLang="ko-KR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ไม่จัดทำทะเบียนคุมทรัพย์สิน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ไม่ติดหมายเลขครุภัณฑ์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การตีความหมายครุภัณฑ์/วัสดุทำให้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ไม่มีการจัดทำทะเบียนคุม</a:t>
            </a:r>
            <a:endParaRPr lang="ko-KR" altLang="en-US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283959" y="2719750"/>
            <a:ext cx="52899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ไม่ตั้งคณะกรรมการหรือเจ้าหน้าที่สำรวจ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ความชำรุดบกพร่องก่อนหมดระยะประกัน</a:t>
            </a:r>
          </a:p>
          <a:p>
            <a:r>
              <a:rPr lang="en-US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ไม่คืนหลักประกัน ภายใน ๑๕ วัน</a:t>
            </a:r>
          </a:p>
          <a:p>
            <a:r>
              <a:rPr lang="th-TH" altLang="ko-KR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จากวันพ้นข้อผูกพันตามสัญญา </a:t>
            </a:r>
            <a:endParaRPr lang="ko-KR" altLang="en-US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85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=""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68802" y="2921168"/>
            <a:ext cx="817989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th-TH" altLang="ko-KR" sz="6000" b="1" dirty="0">
                <a:solidFill>
                  <a:srgbClr val="DB6D2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การตรวจสอบเชิงป้องกัน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468803" y="4469927"/>
            <a:ext cx="10933115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altLang="ko-KR" sz="2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หมายเหตุ </a:t>
            </a:r>
          </a:p>
          <a:p>
            <a:r>
              <a:rPr lang="th-TH" altLang="ko-KR" sz="2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พ.ร.บ.การจัดซื้อจัดจ้างฯ หมายถึง พระราชบัญญัติการจัดซื้อจัดจ้างและการบริหารพัสดุภาครัฐ พ.ศ. ๒๕๖๐</a:t>
            </a:r>
          </a:p>
          <a:p>
            <a:r>
              <a:rPr lang="th-TH" altLang="ko-KR" sz="2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ระเบียบกระทรวงการคลังฯ หมายถึง ระเบียบกระทรวงการคลังว่าด้ายการจัดซื้อจัดจ้างและการบริหารพัสดุภาครัฐ พ.ศ. ๒๕๖๐</a:t>
            </a:r>
            <a:endParaRPr lang="ko-KR" altLang="en-US" sz="2400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55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การตรวจสอบเชิงป้องกัน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=""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723900" y="1592572"/>
            <a:ext cx="4254500" cy="1389694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1570746"/>
            <a:ext cx="6258303" cy="85970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1280804" y="1995031"/>
            <a:ext cx="390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การตรวจสอบเชิงป้องกัน</a:t>
            </a:r>
            <a:endParaRPr lang="ko-KR" altLang="en-US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6" y="1708208"/>
            <a:ext cx="538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พ.ร.บ.การจัดซื้อจัดจ้าง มาตรา ๘</a:t>
            </a:r>
            <a:endParaRPr lang="ko-KR" altLang="en-US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07883" y="2429665"/>
            <a:ext cx="491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thaiNumParenBoth"/>
            </a:pP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จากคณะกรรมการราคากลางกำหนด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30" y="2700386"/>
            <a:ext cx="6258303" cy="107721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7" y="2912552"/>
            <a:ext cx="538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เป็นการตรวจสอบทุกลักษณะงาน  </a:t>
            </a:r>
            <a:endParaRPr lang="ko-KR" altLang="en-US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5907882" y="4002837"/>
            <a:ext cx="491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thaiNumParenBoth"/>
            </a:pPr>
            <a:r>
              <a:rPr lang="th-TH" altLang="ko-KR" sz="32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จากคณะกรรมการราคากลางกำหนด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=""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182329" y="4017745"/>
            <a:ext cx="6258303" cy="121595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00B05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052876" y="4112943"/>
            <a:ext cx="5224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เพื่อเป็นการป้องกันก่อนเกิดความเสียหาย (</a:t>
            </a:r>
            <a:r>
              <a:rPr lang="en-US" altLang="ko-KR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Preventive Audit)</a:t>
            </a:r>
            <a:endParaRPr lang="ko-KR" altLang="en-US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87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4" grpId="0"/>
      <p:bldP spid="11" grpId="0" animBg="1"/>
      <p:bldP spid="12" grpId="0"/>
      <p:bldP spid="15" grpId="0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46055" y="491909"/>
            <a:ext cx="11573197" cy="724247"/>
          </a:xfrm>
        </p:spPr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สัญญาที่เลือกตรวจสอบ ปี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2562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" name="ตัวแทนข้อความ 1"/>
          <p:cNvSpPr txBox="1">
            <a:spLocks/>
          </p:cNvSpPr>
          <p:nvPr/>
        </p:nvSpPr>
        <p:spPr>
          <a:xfrm>
            <a:off x="178416" y="1070518"/>
            <a:ext cx="11908477" cy="5486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ข้อความ 1"/>
          <p:cNvSpPr txBox="1">
            <a:spLocks/>
          </p:cNvSpPr>
          <p:nvPr/>
        </p:nvSpPr>
        <p:spPr>
          <a:xfrm>
            <a:off x="790833" y="1392044"/>
            <a:ext cx="10256108" cy="5164874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ตรวจสอบการบริหารสัญญาแบบปรับราคาได้ (ค่า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K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) งานจ้างปรับปรุงอาคารสมเด็จพระนางเจ้าสิริกิติ์ พระบรมราชินีนาถ สัญญาจ้างก่อสร้างเลขที่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14/2559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19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กุมภาพันธ์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2559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7,988,999.00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จัดซื้อ</a:t>
            </a:r>
            <a:r>
              <a:rPr lang="th-TH" sz="3000" spc="-20" dirty="0">
                <a:latin typeface="TH SarabunPSK" pitchFamily="34" charset="-34"/>
                <a:cs typeface="TH SarabunPSK" pitchFamily="34" charset="-34"/>
              </a:rPr>
              <a:t>ครุภัณฑ์พร้อมติดตั้งระบบกล้องวงจรปิดเพื่อทดแทนของเดิมที่เสื่อมสภาพการใช้งาน จำนวน </a:t>
            </a:r>
            <a:r>
              <a:rPr lang="en-US" sz="3000" spc="-20" dirty="0">
                <a:latin typeface="TH SarabunPSK" pitchFamily="34" charset="-34"/>
                <a:cs typeface="TH SarabunPSK" pitchFamily="34" charset="-34"/>
              </a:rPr>
              <a:t>100</a:t>
            </a:r>
            <a:r>
              <a:rPr lang="th-TH" sz="3000" spc="-20" dirty="0">
                <a:latin typeface="TH SarabunPSK" pitchFamily="34" charset="-34"/>
                <a:cs typeface="TH SarabunPSK" pitchFamily="34" charset="-34"/>
              </a:rPr>
              <a:t> ชุด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สัญญาเลขที่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1/2561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มกราคม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2561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1,685,000.00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จัดซื้อครุภัณฑ์พร้อมติดตั้งอุปกรณ์สำหรับควบคุมการทำงานระบบเครือข่ายแบบไร้สาย 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WLAN Controller)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ชุด สัญญาเลขที่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8/2561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กุมภาพันธ์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2561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749,000.00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จัดซื้อรถบรรทุก ขนาดไม่น้อยกว่า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ตัน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ล้อ พร้อมติดตั้งหลังคา จำนวน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คัน สัญญาเลขที่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39/2561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สิงหาคม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2561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1,270,000.00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640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การตรวจสอบการปฏิบัติตามกฎหมาย (</a:t>
            </a:r>
            <a:r>
              <a:rPr lang="en-US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Compliance Audit)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FD02468-AC77-4321-AACB-41D144652E76}"/>
              </a:ext>
            </a:extLst>
          </p:cNvPr>
          <p:cNvSpPr txBox="1"/>
          <p:nvPr/>
        </p:nvSpPr>
        <p:spPr>
          <a:xfrm>
            <a:off x="932379" y="917878"/>
            <a:ext cx="5200650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h-TH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การตรวจการเงินอื่น</a:t>
            </a:r>
          </a:p>
          <a:p>
            <a:r>
              <a:rPr lang="th-TH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การตรวจสอบการจัดเก็บรายได้</a:t>
            </a:r>
          </a:p>
          <a:p>
            <a:r>
              <a:rPr lang="th-TH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การตรวจสอบการจัดซื้อจัดจ้าง</a:t>
            </a:r>
          </a:p>
          <a:p>
            <a:r>
              <a:rPr lang="th-TH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การพิจารณาเรื่องร้องเรียน</a:t>
            </a:r>
          </a:p>
          <a:p>
            <a:r>
              <a:rPr lang="th-TH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การตรวจสอบกรณีพิเศษ (สืบสวน)</a:t>
            </a:r>
          </a:p>
          <a:p>
            <a:r>
              <a:rPr lang="th-TH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การตรวจสอบเชิงป้องกัน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86D8B24-6D8A-4C16-89D1-A8486A9A596A}"/>
              </a:ext>
            </a:extLst>
          </p:cNvPr>
          <p:cNvSpPr/>
          <p:nvPr/>
        </p:nvSpPr>
        <p:spPr>
          <a:xfrm>
            <a:off x="472758" y="1121729"/>
            <a:ext cx="506206" cy="506206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27938" y="44578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FD02468-AC77-4321-AACB-41D144652E76}"/>
              </a:ext>
            </a:extLst>
          </p:cNvPr>
          <p:cNvSpPr txBox="1"/>
          <p:nvPr/>
        </p:nvSpPr>
        <p:spPr>
          <a:xfrm>
            <a:off x="6459911" y="917878"/>
            <a:ext cx="5371045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h-TH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การเสนอเรื่องความผิดวินัยการเงิน</a:t>
            </a:r>
          </a:p>
          <a:p>
            <a:r>
              <a:rPr lang="th-TH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การคลัง</a:t>
            </a:r>
          </a:p>
          <a:p>
            <a:r>
              <a:rPr lang="th-TH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การตรวจสอบผลสัมฤทธิ์และประสิทธิภาพ</a:t>
            </a:r>
          </a:p>
          <a:p>
            <a:r>
              <a:rPr lang="th-TH" altLang="ko-KR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ในการใช้จ่ายเงินของหน่วยงานของรัฐตามมาตรา 90</a:t>
            </a:r>
            <a:endParaRPr lang="ko-KR" altLang="en-US" sz="4400" dirty="0">
              <a:solidFill>
                <a:prstClr val="black">
                  <a:lumMod val="75000"/>
                  <a:lumOff val="25000"/>
                </a:prst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9" name="Oval 22">
            <a:extLst>
              <a:ext uri="{FF2B5EF4-FFF2-40B4-BE49-F238E27FC236}">
                <a16:creationId xmlns="" xmlns:a16="http://schemas.microsoft.com/office/drawing/2014/main" id="{386D8B24-6D8A-4C16-89D1-A8486A9A596A}"/>
              </a:ext>
            </a:extLst>
          </p:cNvPr>
          <p:cNvSpPr/>
          <p:nvPr/>
        </p:nvSpPr>
        <p:spPr>
          <a:xfrm>
            <a:off x="462194" y="1775362"/>
            <a:ext cx="506206" cy="506206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0" name="Oval 22">
            <a:extLst>
              <a:ext uri="{FF2B5EF4-FFF2-40B4-BE49-F238E27FC236}">
                <a16:creationId xmlns="" xmlns:a16="http://schemas.microsoft.com/office/drawing/2014/main" id="{386D8B24-6D8A-4C16-89D1-A8486A9A596A}"/>
              </a:ext>
            </a:extLst>
          </p:cNvPr>
          <p:cNvSpPr/>
          <p:nvPr/>
        </p:nvSpPr>
        <p:spPr>
          <a:xfrm>
            <a:off x="462194" y="2473072"/>
            <a:ext cx="506206" cy="506206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6" name="Oval 22">
            <a:extLst>
              <a:ext uri="{FF2B5EF4-FFF2-40B4-BE49-F238E27FC236}">
                <a16:creationId xmlns="" xmlns:a16="http://schemas.microsoft.com/office/drawing/2014/main" id="{386D8B24-6D8A-4C16-89D1-A8486A9A596A}"/>
              </a:ext>
            </a:extLst>
          </p:cNvPr>
          <p:cNvSpPr/>
          <p:nvPr/>
        </p:nvSpPr>
        <p:spPr>
          <a:xfrm>
            <a:off x="462194" y="3122511"/>
            <a:ext cx="506206" cy="506206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" name="Oval 22">
            <a:extLst>
              <a:ext uri="{FF2B5EF4-FFF2-40B4-BE49-F238E27FC236}">
                <a16:creationId xmlns="" xmlns:a16="http://schemas.microsoft.com/office/drawing/2014/main" id="{386D8B24-6D8A-4C16-89D1-A8486A9A596A}"/>
              </a:ext>
            </a:extLst>
          </p:cNvPr>
          <p:cNvSpPr/>
          <p:nvPr/>
        </p:nvSpPr>
        <p:spPr>
          <a:xfrm>
            <a:off x="462194" y="3748544"/>
            <a:ext cx="506206" cy="506206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8" name="Oval 22">
            <a:extLst>
              <a:ext uri="{FF2B5EF4-FFF2-40B4-BE49-F238E27FC236}">
                <a16:creationId xmlns="" xmlns:a16="http://schemas.microsoft.com/office/drawing/2014/main" id="{386D8B24-6D8A-4C16-89D1-A8486A9A596A}"/>
              </a:ext>
            </a:extLst>
          </p:cNvPr>
          <p:cNvSpPr/>
          <p:nvPr/>
        </p:nvSpPr>
        <p:spPr>
          <a:xfrm>
            <a:off x="462194" y="4394222"/>
            <a:ext cx="506206" cy="506206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Oval 22">
            <a:extLst>
              <a:ext uri="{FF2B5EF4-FFF2-40B4-BE49-F238E27FC236}">
                <a16:creationId xmlns="" xmlns:a16="http://schemas.microsoft.com/office/drawing/2014/main" id="{386D8B24-6D8A-4C16-89D1-A8486A9A596A}"/>
              </a:ext>
            </a:extLst>
          </p:cNvPr>
          <p:cNvSpPr/>
          <p:nvPr/>
        </p:nvSpPr>
        <p:spPr>
          <a:xfrm>
            <a:off x="5942529" y="1121729"/>
            <a:ext cx="506206" cy="506206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="" xmlns:a16="http://schemas.microsoft.com/office/drawing/2014/main" id="{386D8B24-6D8A-4C16-89D1-A8486A9A596A}"/>
              </a:ext>
            </a:extLst>
          </p:cNvPr>
          <p:cNvSpPr/>
          <p:nvPr/>
        </p:nvSpPr>
        <p:spPr>
          <a:xfrm>
            <a:off x="5953705" y="2435318"/>
            <a:ext cx="506206" cy="506206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993477" y="2322040"/>
            <a:ext cx="4638065" cy="732762"/>
          </a:xfrm>
          <a:prstGeom prst="rect">
            <a:avLst/>
          </a:prstGeom>
          <a:solidFill>
            <a:srgbClr val="FFFF00">
              <a:alpha val="26000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993477" y="4238502"/>
            <a:ext cx="4638065" cy="732762"/>
          </a:xfrm>
          <a:prstGeom prst="rect">
            <a:avLst/>
          </a:prstGeom>
          <a:solidFill>
            <a:srgbClr val="FFFF00">
              <a:alpha val="26000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30630" y="5334325"/>
            <a:ext cx="12061370" cy="13277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prstDash val="sysDash"/>
          </a:ln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พ.ร.บ.การจัดซื้อจัดจ้างฯ ,ระเบียบกระทรวงการคลังฯ ,พ.ร.บ.วินัยการเงินการคลังของรัฐ</a:t>
            </a:r>
          </a:p>
          <a:p>
            <a:pPr algn="l">
              <a:spcBef>
                <a:spcPts val="0"/>
              </a:spcBef>
            </a:pP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กฎหมาย ระเบียบ ข้อบังคับ มติคณะรัฐมนตรีหรือแบบแผนปฏิบัติราชการอื่นๆ ที่เกี่ยวข้อง </a:t>
            </a:r>
            <a:endParaRPr lang="en-US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4" name="ลูกศรเชื่อมต่อแบบตรง 23"/>
          <p:cNvCxnSpPr>
            <a:stCxn id="19" idx="3"/>
            <a:endCxn id="26" idx="0"/>
          </p:cNvCxnSpPr>
          <p:nvPr/>
        </p:nvCxnSpPr>
        <p:spPr>
          <a:xfrm>
            <a:off x="5631542" y="4604883"/>
            <a:ext cx="529773" cy="729442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>
            <a:off x="5631542" y="2995370"/>
            <a:ext cx="1306287" cy="2447487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7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46055" y="708394"/>
            <a:ext cx="11573197" cy="724247"/>
          </a:xfrm>
        </p:spPr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สัญญาที่เลือกตรวจสอบ ปี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2563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" name="ตัวแทนข้อความ 1"/>
          <p:cNvSpPr txBox="1">
            <a:spLocks/>
          </p:cNvSpPr>
          <p:nvPr/>
        </p:nvSpPr>
        <p:spPr>
          <a:xfrm>
            <a:off x="178416" y="1070518"/>
            <a:ext cx="11908477" cy="5486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ข้อความ 1"/>
          <p:cNvSpPr txBox="1">
            <a:spLocks/>
          </p:cNvSpPr>
          <p:nvPr/>
        </p:nvSpPr>
        <p:spPr>
          <a:xfrm>
            <a:off x="1143000" y="1629472"/>
            <a:ext cx="10315575" cy="4637978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จัดซื้อพร้อมติดตั้งเครื่องคอมพิวเตอร์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HP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รุ่น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Pro One 600 G5 21.5-in All-in-One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สัญญาเลขที่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54/2562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พฤศจิกายน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2562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7,967,327.00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จัดซื้อครุภัณฑ์วิทยาศาสตร์ จำนวน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รายการ สัญญาเลขที่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21/2562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มีนาคม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2562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1,490,510.00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จัดซื้อครุภัณฑ์หุ่นจำลองเพื่อใช้ในการเรียนการสอน จำนวน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รายการ 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1,216,000.00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 สัญญาเลขที่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 43/2561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กันยายน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2561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1,216,000.00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จัดซื้อพร้อมติดตั้งแบตเตอรี่สำหรับเครื่องสำรองไฟฟ้า 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UPS)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ภายในห้องแม่ข่ายหลัก จำนวน 80 ลูก ด้วยวิธีประกวดราคาอิเล็กทรอนิกส์ 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e-bidding)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ตามสัญญาซื้อขายเลขที่ 17/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256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2 ลงวันที่ 11 กุมภาพันธ์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256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2 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1,070,000.00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4402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46055" y="708394"/>
            <a:ext cx="11573197" cy="724247"/>
          </a:xfrm>
        </p:spPr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แผนการตรวจสอบการจัดซื้อจัดจ้าง ประจำปี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2564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" name="ตัวแทนข้อความ 1"/>
          <p:cNvSpPr txBox="1">
            <a:spLocks/>
          </p:cNvSpPr>
          <p:nvPr/>
        </p:nvSpPr>
        <p:spPr>
          <a:xfrm>
            <a:off x="178416" y="1070518"/>
            <a:ext cx="11908477" cy="5486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ข้อความ 1"/>
          <p:cNvSpPr txBox="1">
            <a:spLocks/>
          </p:cNvSpPr>
          <p:nvPr/>
        </p:nvSpPr>
        <p:spPr>
          <a:xfrm>
            <a:off x="1143000" y="1629472"/>
            <a:ext cx="10315575" cy="4808398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จัดซื้อจัดจ้างจากการใช้จ่ายเงินกู้เพื่อแก้ไขปัญหาเยียวยาและฟื้นฟูเศรษฐกิจและสังคมที่ได้รับผลกระทบจากการระบาดของโรคติดเชื้อ</a:t>
            </a:r>
            <a:r>
              <a:rPr lang="th-TH" sz="30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โคโรนา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2019</a:t>
            </a:r>
            <a:endParaRPr lang="th-TH" sz="30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จัดซื้อจัดจ้างจากเงินงบประมาณจังหวัดและกลุ่มจังหวัดภายใต้แผนงานยุทธศาสตร์ส่งเสริมการพัฒนาจังหวัดและกลุ่มจังหวัดแบบ</a:t>
            </a:r>
            <a:r>
              <a:rPr lang="th-TH" sz="3000" dirty="0" err="1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การจัดซื้อจัดจ้างจากเงินงบกลาง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การจัดซื้อและเก็บรักษาน้ำมันเชื้อเพลิง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สัญญาร่วมทุนระหว่างภาครัฐและเอกชน 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Public – Private Partnership : PPP)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สัญญาจากการประเมินความเสี่ยงของหน่วยรับตรวจในความรับผิดชอบ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0708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46055" y="708394"/>
            <a:ext cx="11573197" cy="724247"/>
          </a:xfrm>
        </p:spPr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สัญญาที่คาดว่าจะเลือกตรวจสอบ ปี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2564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3" name="ตัวแทนข้อความ 1"/>
          <p:cNvSpPr txBox="1">
            <a:spLocks/>
          </p:cNvSpPr>
          <p:nvPr/>
        </p:nvSpPr>
        <p:spPr>
          <a:xfrm>
            <a:off x="178416" y="1070518"/>
            <a:ext cx="11908477" cy="5486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ข้อความ 1"/>
          <p:cNvSpPr txBox="1">
            <a:spLocks/>
          </p:cNvSpPr>
          <p:nvPr/>
        </p:nvSpPr>
        <p:spPr>
          <a:xfrm>
            <a:off x="1143000" y="1629472"/>
            <a:ext cx="10315575" cy="4637978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จ้างก่อสร้างปรับปรุงห้องฝึกปฏิบัติการฮา</a:t>
            </a:r>
            <a:r>
              <a:rPr lang="th-TH" sz="3000" dirty="0" err="1">
                <a:latin typeface="TH SarabunPSK" pitchFamily="34" charset="-34"/>
                <a:cs typeface="TH SarabunPSK" pitchFamily="34" charset="-34"/>
              </a:rPr>
              <a:t>ลาล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วิทยาเขตสุพรรณบุรีฯ จำนวน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รายการ ด้วยวิธีประกวดราคาอิเล็กทรอนิกส์ 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e-bidding)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40,000,000.00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จ้างก่อสร้างงานปรับปรุงถนนระบบระบายน้ำ และแหล่งน้ำสะอาดเพื่อการใช้สอย วิทยาเขตสุพรรณบุรีฯ จำนวน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รายการ ด้วยวิธีประกวดราคาอิเล็กทรอนิกส์ 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e-bidding)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12,500,000.00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จัดซื้อเครื่องพิมพ์ดิจิตอล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สี วิทยาเขตสุพรรณบุรีฯ จำนวน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เครื่อง ด้วยวิธีประกวดราคาอิเล็กทรอนิกส์ 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e-bidding)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8,100,000.00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จัดซื้อลิฟต์โดยสาร วิทยาเขตสุพรรณบุรีฯ จำนวน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ชุด ด้วยวิธีประกวดราคาอิเล็กทรอนิกส์ 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e-bidding)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จำนวนเงิน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1,600,000.00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7525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40775AF-1123-453B-AD54-59A581680604}"/>
              </a:ext>
            </a:extLst>
          </p:cNvPr>
          <p:cNvSpPr/>
          <p:nvPr/>
        </p:nvSpPr>
        <p:spPr>
          <a:xfrm>
            <a:off x="2536581" y="3285361"/>
            <a:ext cx="7118838" cy="1750711"/>
          </a:xfrm>
          <a:prstGeom prst="roundRect">
            <a:avLst>
              <a:gd name="adj" fmla="val 9134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3153508" y="3652884"/>
            <a:ext cx="588498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prstClr val="white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CA74268-12AE-4971-BDB1-C242C0931640}"/>
              </a:ext>
            </a:extLst>
          </p:cNvPr>
          <p:cNvSpPr/>
          <p:nvPr/>
        </p:nvSpPr>
        <p:spPr>
          <a:xfrm>
            <a:off x="2706566" y="3426192"/>
            <a:ext cx="6778869" cy="1469048"/>
          </a:xfrm>
          <a:prstGeom prst="roundRect">
            <a:avLst>
              <a:gd name="adj" fmla="val 5543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D5DEA29-2F9E-4D84-9212-1ED30B24954D}"/>
              </a:ext>
            </a:extLst>
          </p:cNvPr>
          <p:cNvSpPr/>
          <p:nvPr/>
        </p:nvSpPr>
        <p:spPr>
          <a:xfrm>
            <a:off x="301869" y="250581"/>
            <a:ext cx="11588262" cy="6356838"/>
          </a:xfrm>
          <a:custGeom>
            <a:avLst/>
            <a:gdLst>
              <a:gd name="connsiteX0" fmla="*/ 434738 w 11588262"/>
              <a:gd name="connsiteY0" fmla="*/ 334108 h 6356838"/>
              <a:gd name="connsiteX1" fmla="*/ 328247 w 11588262"/>
              <a:gd name="connsiteY1" fmla="*/ 440599 h 6356838"/>
              <a:gd name="connsiteX2" fmla="*/ 328247 w 11588262"/>
              <a:gd name="connsiteY2" fmla="*/ 5916240 h 6356838"/>
              <a:gd name="connsiteX3" fmla="*/ 434738 w 11588262"/>
              <a:gd name="connsiteY3" fmla="*/ 6022731 h 6356838"/>
              <a:gd name="connsiteX4" fmla="*/ 11153524 w 11588262"/>
              <a:gd name="connsiteY4" fmla="*/ 6022731 h 6356838"/>
              <a:gd name="connsiteX5" fmla="*/ 11260015 w 11588262"/>
              <a:gd name="connsiteY5" fmla="*/ 5916240 h 6356838"/>
              <a:gd name="connsiteX6" fmla="*/ 11260015 w 11588262"/>
              <a:gd name="connsiteY6" fmla="*/ 440599 h 6356838"/>
              <a:gd name="connsiteX7" fmla="*/ 11153524 w 11588262"/>
              <a:gd name="connsiteY7" fmla="*/ 334108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434738" y="334108"/>
                </a:moveTo>
                <a:cubicBezTo>
                  <a:pt x="375925" y="334108"/>
                  <a:pt x="328247" y="381786"/>
                  <a:pt x="328247" y="440599"/>
                </a:cubicBezTo>
                <a:lnTo>
                  <a:pt x="328247" y="5916240"/>
                </a:lnTo>
                <a:cubicBezTo>
                  <a:pt x="328247" y="5975053"/>
                  <a:pt x="375925" y="6022731"/>
                  <a:pt x="434738" y="6022731"/>
                </a:cubicBezTo>
                <a:lnTo>
                  <a:pt x="11153524" y="6022731"/>
                </a:lnTo>
                <a:cubicBezTo>
                  <a:pt x="11212337" y="6022731"/>
                  <a:pt x="11260015" y="5975053"/>
                  <a:pt x="11260015" y="5916240"/>
                </a:cubicBezTo>
                <a:lnTo>
                  <a:pt x="11260015" y="440599"/>
                </a:lnTo>
                <a:cubicBezTo>
                  <a:pt x="11260015" y="381786"/>
                  <a:pt x="11212337" y="334108"/>
                  <a:pt x="11153524" y="334108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="" xmlns:a16="http://schemas.microsoft.com/office/drawing/2014/main" id="{740775AF-1123-453B-AD54-59A581680604}"/>
              </a:ext>
            </a:extLst>
          </p:cNvPr>
          <p:cNvSpPr/>
          <p:nvPr/>
        </p:nvSpPr>
        <p:spPr>
          <a:xfrm>
            <a:off x="2435472" y="2410005"/>
            <a:ext cx="7118838" cy="1750711"/>
          </a:xfrm>
          <a:prstGeom prst="roundRect">
            <a:avLst>
              <a:gd name="adj" fmla="val 9134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4EF3F4-1CA3-40CB-88D6-F2B486E29834}"/>
              </a:ext>
            </a:extLst>
          </p:cNvPr>
          <p:cNvSpPr txBox="1"/>
          <p:nvPr/>
        </p:nvSpPr>
        <p:spPr>
          <a:xfrm>
            <a:off x="3925281" y="2443898"/>
            <a:ext cx="3859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b="1" dirty="0">
                <a:solidFill>
                  <a:prstClr val="white"/>
                </a:solidFill>
                <a:cs typeface="Arial" pitchFamily="34" charset="0"/>
              </a:rPr>
              <a:t>Q &amp; A</a:t>
            </a:r>
            <a:endParaRPr lang="ko-KR" altLang="en-US" sz="96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2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3014328" y="5327466"/>
            <a:ext cx="5514477" cy="919947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3014328" y="4014855"/>
            <a:ext cx="8168022" cy="91994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2985940" y="2644063"/>
            <a:ext cx="4962306" cy="9199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2933347" y="1417000"/>
            <a:ext cx="4962306" cy="9199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กระบวนการตรวจสอบการจัดซื้อจัดจ้าง</a:t>
            </a:r>
            <a:endParaRPr lang="en-US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E91CC481-7428-4E5E-AF81-770D47D28F5D}"/>
              </a:ext>
            </a:extLst>
          </p:cNvPr>
          <p:cNvSpPr/>
          <p:nvPr/>
        </p:nvSpPr>
        <p:spPr>
          <a:xfrm rot="2700000">
            <a:off x="1318850" y="5122666"/>
            <a:ext cx="1363392" cy="1358297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60542F24-48C1-4BA3-BDF7-E9190B469903}"/>
              </a:ext>
            </a:extLst>
          </p:cNvPr>
          <p:cNvSpPr/>
          <p:nvPr/>
        </p:nvSpPr>
        <p:spPr>
          <a:xfrm rot="2700000">
            <a:off x="1372524" y="3863322"/>
            <a:ext cx="1298410" cy="1293558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C21C8B1-7A48-41B4-9DCE-4623E98BABF4}"/>
              </a:ext>
            </a:extLst>
          </p:cNvPr>
          <p:cNvSpPr/>
          <p:nvPr/>
        </p:nvSpPr>
        <p:spPr>
          <a:xfrm rot="2700000">
            <a:off x="1376612" y="2505005"/>
            <a:ext cx="1334671" cy="1329684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2"/>
          </a:solidFill>
          <a:ln w="50800">
            <a:solidFill>
              <a:schemeClr val="accent2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44C4993-3670-4263-ADD0-88BAB0443761}"/>
              </a:ext>
            </a:extLst>
          </p:cNvPr>
          <p:cNvSpPr/>
          <p:nvPr/>
        </p:nvSpPr>
        <p:spPr>
          <a:xfrm rot="2700000">
            <a:off x="1417872" y="1250904"/>
            <a:ext cx="1256836" cy="1252140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847629-A695-477C-83D4-0101F14F0895}"/>
              </a:ext>
            </a:extLst>
          </p:cNvPr>
          <p:cNvSpPr txBox="1"/>
          <p:nvPr/>
        </p:nvSpPr>
        <p:spPr>
          <a:xfrm>
            <a:off x="3179293" y="1432879"/>
            <a:ext cx="5349512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ตรวจสอบกระบวนการจัดหา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82192B-C558-4FC0-BF53-FEA0BA34F8C8}"/>
              </a:ext>
            </a:extLst>
          </p:cNvPr>
          <p:cNvSpPr txBox="1"/>
          <p:nvPr/>
        </p:nvSpPr>
        <p:spPr>
          <a:xfrm>
            <a:off x="3130786" y="4024162"/>
            <a:ext cx="8239126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ตรวจสังเกตการณ์การปฏิบัติงานของผู้ขาย/ผู้รับจ้าง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46D080-13D8-42D6-A807-641349EEB55A}"/>
              </a:ext>
            </a:extLst>
          </p:cNvPr>
          <p:cNvSpPr txBox="1"/>
          <p:nvPr/>
        </p:nvSpPr>
        <p:spPr>
          <a:xfrm>
            <a:off x="3179292" y="2719317"/>
            <a:ext cx="4516907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ตรวจสอบการจัดทำสัญญา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7DD9380-B145-4641-AAA9-246B3108B75D}"/>
              </a:ext>
            </a:extLst>
          </p:cNvPr>
          <p:cNvSpPr txBox="1"/>
          <p:nvPr/>
        </p:nvSpPr>
        <p:spPr>
          <a:xfrm>
            <a:off x="3179293" y="5364714"/>
            <a:ext cx="6038484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ตรวจสังเกตการณ์การใช้ประโยชน์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="" xmlns:a16="http://schemas.microsoft.com/office/drawing/2014/main" id="{EC22F866-9369-4FDD-832F-53EEB6DA77E3}"/>
              </a:ext>
            </a:extLst>
          </p:cNvPr>
          <p:cNvSpPr/>
          <p:nvPr/>
        </p:nvSpPr>
        <p:spPr>
          <a:xfrm>
            <a:off x="2322200" y="3274319"/>
            <a:ext cx="277937" cy="28063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27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2214413" y="4126396"/>
            <a:ext cx="287878" cy="28248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8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230751" y="5701241"/>
            <a:ext cx="325298" cy="313122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2314761" y="1797589"/>
            <a:ext cx="164569" cy="366626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5" grpId="0" animBg="1"/>
      <p:bldP spid="3" grpId="0" animBg="1"/>
      <p:bldP spid="4" grpId="0" animBg="1"/>
      <p:bldP spid="5" grpId="0" animBg="1"/>
      <p:bldP spid="6" grpId="0" animBg="1"/>
      <p:bldP spid="8" grpId="0"/>
      <p:bldP spid="12" grpId="0"/>
      <p:bldP spid="16" grpId="0"/>
      <p:bldP spid="20" grpId="0"/>
      <p:bldP spid="23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กระบวนการดำเนินการตรวจสอบ</a:t>
            </a:r>
            <a:endParaRPr lang="en-US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="" xmlns:a16="http://schemas.microsoft.com/office/drawing/2014/main" id="{3FAE4B10-22B3-44C6-87F1-24D5F59B3413}"/>
              </a:ext>
            </a:extLst>
          </p:cNvPr>
          <p:cNvSpPr/>
          <p:nvPr/>
        </p:nvSpPr>
        <p:spPr>
          <a:xfrm rot="5400000">
            <a:off x="5079953" y="2760696"/>
            <a:ext cx="1977794" cy="1977795"/>
          </a:xfrm>
          <a:prstGeom prst="arc">
            <a:avLst>
              <a:gd name="adj1" fmla="val 5710672"/>
              <a:gd name="adj2" fmla="val 15912259"/>
            </a:avLst>
          </a:prstGeom>
          <a:ln w="165100">
            <a:solidFill>
              <a:schemeClr val="accent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="" xmlns:a16="http://schemas.microsoft.com/office/drawing/2014/main" id="{73C87454-24A0-4706-BAC5-30AAF7AD4A92}"/>
              </a:ext>
            </a:extLst>
          </p:cNvPr>
          <p:cNvSpPr/>
          <p:nvPr/>
        </p:nvSpPr>
        <p:spPr>
          <a:xfrm rot="5400000" flipH="1">
            <a:off x="7086310" y="2743499"/>
            <a:ext cx="1977794" cy="1977795"/>
          </a:xfrm>
          <a:prstGeom prst="arc">
            <a:avLst>
              <a:gd name="adj1" fmla="val 5478932"/>
              <a:gd name="adj2" fmla="val 16740799"/>
            </a:avLst>
          </a:prstGeom>
          <a:ln w="165100">
            <a:solidFill>
              <a:schemeClr val="accent3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="" xmlns:a16="http://schemas.microsoft.com/office/drawing/2014/main" id="{AAEEDCE9-8CC8-45EE-900C-B247D99D4A8D}"/>
              </a:ext>
            </a:extLst>
          </p:cNvPr>
          <p:cNvSpPr/>
          <p:nvPr/>
        </p:nvSpPr>
        <p:spPr>
          <a:xfrm rot="5400000">
            <a:off x="9052156" y="2743499"/>
            <a:ext cx="1977794" cy="1977795"/>
          </a:xfrm>
          <a:prstGeom prst="arc">
            <a:avLst>
              <a:gd name="adj1" fmla="val 6266444"/>
              <a:gd name="adj2" fmla="val 16037008"/>
            </a:avLst>
          </a:prstGeom>
          <a:ln w="1651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1D76607-DEE8-4E35-BBEC-7AFC0EE6A06F}"/>
              </a:ext>
            </a:extLst>
          </p:cNvPr>
          <p:cNvSpPr/>
          <p:nvPr/>
        </p:nvSpPr>
        <p:spPr>
          <a:xfrm>
            <a:off x="9420259" y="3128800"/>
            <a:ext cx="1241586" cy="124158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1C6C93D-A6F9-4401-8432-57EE4232B6F6}"/>
              </a:ext>
            </a:extLst>
          </p:cNvPr>
          <p:cNvSpPr/>
          <p:nvPr/>
        </p:nvSpPr>
        <p:spPr>
          <a:xfrm>
            <a:off x="7454413" y="3128800"/>
            <a:ext cx="1241586" cy="124158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6712849-2551-40F8-8975-0690A2525B17}"/>
              </a:ext>
            </a:extLst>
          </p:cNvPr>
          <p:cNvSpPr/>
          <p:nvPr/>
        </p:nvSpPr>
        <p:spPr>
          <a:xfrm>
            <a:off x="5440185" y="3128800"/>
            <a:ext cx="1241586" cy="124158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Chevron 5">
            <a:extLst>
              <a:ext uri="{FF2B5EF4-FFF2-40B4-BE49-F238E27FC236}">
                <a16:creationId xmlns="" xmlns:a16="http://schemas.microsoft.com/office/drawing/2014/main" id="{CEBB3A62-D314-4774-8794-E75F44E4E9B4}"/>
              </a:ext>
            </a:extLst>
          </p:cNvPr>
          <p:cNvSpPr/>
          <p:nvPr/>
        </p:nvSpPr>
        <p:spPr>
          <a:xfrm rot="5400000">
            <a:off x="9919268" y="4509116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11" name="Chevron 67">
            <a:extLst>
              <a:ext uri="{FF2B5EF4-FFF2-40B4-BE49-F238E27FC236}">
                <a16:creationId xmlns="" xmlns:a16="http://schemas.microsoft.com/office/drawing/2014/main" id="{0D544AE6-57D4-45DD-B1A9-AEB262743CF8}"/>
              </a:ext>
            </a:extLst>
          </p:cNvPr>
          <p:cNvSpPr/>
          <p:nvPr/>
        </p:nvSpPr>
        <p:spPr>
          <a:xfrm rot="5400000">
            <a:off x="5930452" y="4526432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2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Chevron 91">
            <a:extLst>
              <a:ext uri="{FF2B5EF4-FFF2-40B4-BE49-F238E27FC236}">
                <a16:creationId xmlns="" xmlns:a16="http://schemas.microsoft.com/office/drawing/2014/main" id="{3CDA0F03-009A-4023-93DA-8DA87C40EF58}"/>
              </a:ext>
            </a:extLst>
          </p:cNvPr>
          <p:cNvSpPr/>
          <p:nvPr/>
        </p:nvSpPr>
        <p:spPr>
          <a:xfrm rot="5400000" flipH="1">
            <a:off x="7917780" y="2574673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3">
              <a:alpha val="98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="" xmlns:a16="http://schemas.microsoft.com/office/drawing/2014/main" id="{D8F1D78C-7D21-46D0-8FC2-0F5380C1FEF7}"/>
              </a:ext>
            </a:extLst>
          </p:cNvPr>
          <p:cNvSpPr/>
          <p:nvPr/>
        </p:nvSpPr>
        <p:spPr>
          <a:xfrm rot="5400000" flipH="1">
            <a:off x="3094870" y="2743500"/>
            <a:ext cx="1977794" cy="1977795"/>
          </a:xfrm>
          <a:prstGeom prst="arc">
            <a:avLst>
              <a:gd name="adj1" fmla="val 5478932"/>
              <a:gd name="adj2" fmla="val 16110077"/>
            </a:avLst>
          </a:prstGeom>
          <a:ln w="165100">
            <a:solidFill>
              <a:schemeClr val="accent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="" xmlns:a16="http://schemas.microsoft.com/office/drawing/2014/main" id="{1DDDC3D8-14E4-4794-98F5-08892810ADE6}"/>
              </a:ext>
            </a:extLst>
          </p:cNvPr>
          <p:cNvSpPr/>
          <p:nvPr/>
        </p:nvSpPr>
        <p:spPr>
          <a:xfrm rot="5400000">
            <a:off x="1112033" y="2743500"/>
            <a:ext cx="1977794" cy="1977795"/>
          </a:xfrm>
          <a:prstGeom prst="arc">
            <a:avLst>
              <a:gd name="adj1" fmla="val 6266444"/>
              <a:gd name="adj2" fmla="val 16268714"/>
            </a:avLst>
          </a:prstGeom>
          <a:ln w="165100">
            <a:solidFill>
              <a:schemeClr val="accent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F11085A-C057-4C75-98D4-8218C39CB5A3}"/>
              </a:ext>
            </a:extLst>
          </p:cNvPr>
          <p:cNvSpPr/>
          <p:nvPr/>
        </p:nvSpPr>
        <p:spPr>
          <a:xfrm>
            <a:off x="1480136" y="3128801"/>
            <a:ext cx="1241586" cy="1241587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084BC68-539D-41B9-878A-357D76CF5AA5}"/>
              </a:ext>
            </a:extLst>
          </p:cNvPr>
          <p:cNvSpPr/>
          <p:nvPr/>
        </p:nvSpPr>
        <p:spPr>
          <a:xfrm>
            <a:off x="3462973" y="3128801"/>
            <a:ext cx="1241586" cy="124158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Chevron 5">
            <a:extLst>
              <a:ext uri="{FF2B5EF4-FFF2-40B4-BE49-F238E27FC236}">
                <a16:creationId xmlns="" xmlns:a16="http://schemas.microsoft.com/office/drawing/2014/main" id="{E7982E48-CA31-41B1-83E2-6A0BBEBD9C7F}"/>
              </a:ext>
            </a:extLst>
          </p:cNvPr>
          <p:cNvSpPr/>
          <p:nvPr/>
        </p:nvSpPr>
        <p:spPr>
          <a:xfrm rot="5400000">
            <a:off x="1979145" y="4509117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6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8" name="Chevron 91">
            <a:extLst>
              <a:ext uri="{FF2B5EF4-FFF2-40B4-BE49-F238E27FC236}">
                <a16:creationId xmlns="" xmlns:a16="http://schemas.microsoft.com/office/drawing/2014/main" id="{95E9C360-BF9E-4579-95F9-AE97F867D0F1}"/>
              </a:ext>
            </a:extLst>
          </p:cNvPr>
          <p:cNvSpPr/>
          <p:nvPr/>
        </p:nvSpPr>
        <p:spPr>
          <a:xfrm rot="5400000" flipH="1">
            <a:off x="3926340" y="2574674"/>
            <a:ext cx="324213" cy="451954"/>
          </a:xfrm>
          <a:prstGeom prst="chevron">
            <a:avLst>
              <a:gd name="adj" fmla="val 42574"/>
            </a:avLst>
          </a:prstGeom>
          <a:solidFill>
            <a:schemeClr val="accent1"/>
          </a:solidFill>
          <a:ln w="635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AE0DCE1-5B82-44ED-A2ED-341197E84AFB}"/>
              </a:ext>
            </a:extLst>
          </p:cNvPr>
          <p:cNvSpPr txBox="1"/>
          <p:nvPr/>
        </p:nvSpPr>
        <p:spPr>
          <a:xfrm>
            <a:off x="86835" y="4922419"/>
            <a:ext cx="4108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การเปิดตรวจ โดยมีหนังสือแจ้งหน่วยงาน</a:t>
            </a:r>
            <a:r>
              <a:rPr lang="en-US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02FF237-2961-4EBB-8730-32CDC8F19468}"/>
              </a:ext>
            </a:extLst>
          </p:cNvPr>
          <p:cNvSpPr txBox="1"/>
          <p:nvPr/>
        </p:nvSpPr>
        <p:spPr>
          <a:xfrm>
            <a:off x="4235337" y="4930548"/>
            <a:ext cx="3999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เข้าสังเกตการณ์</a:t>
            </a:r>
          </a:p>
          <a:p>
            <a:pPr algn="ctr"/>
            <a:r>
              <a:rPr lang="th-TH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โดยบันทึก </a:t>
            </a:r>
            <a:r>
              <a:rPr lang="th-TH" altLang="ko-KR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สญ</a:t>
            </a:r>
            <a:r>
              <a:rPr lang="th-TH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 ๕ช, </a:t>
            </a:r>
            <a:r>
              <a:rPr lang="th-TH" altLang="ko-KR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สญ</a:t>
            </a:r>
            <a:r>
              <a:rPr lang="th-TH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 ๕ฉ</a:t>
            </a:r>
            <a:endParaRPr lang="en-US" altLang="ko-KR" sz="4000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5F4CAD4-2EB4-46B7-B72E-77907A01C222}"/>
              </a:ext>
            </a:extLst>
          </p:cNvPr>
          <p:cNvSpPr txBox="1"/>
          <p:nvPr/>
        </p:nvSpPr>
        <p:spPr>
          <a:xfrm>
            <a:off x="8305864" y="4955965"/>
            <a:ext cx="3729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พิจารณาคำชี้แจงของหน่วยงาน</a:t>
            </a:r>
            <a:endParaRPr lang="en-US" altLang="ko-KR" sz="4000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91B8930-CE95-4751-8687-07D78B0D1288}"/>
              </a:ext>
            </a:extLst>
          </p:cNvPr>
          <p:cNvSpPr txBox="1"/>
          <p:nvPr/>
        </p:nvSpPr>
        <p:spPr>
          <a:xfrm>
            <a:off x="6019695" y="1132520"/>
            <a:ext cx="5110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มีหนังสือให้หน่วยงานชี้แจงเพิ่มเติม (</a:t>
            </a:r>
            <a:r>
              <a:rPr lang="th-TH" altLang="ko-KR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พ.ร.ป</a:t>
            </a:r>
            <a:r>
              <a:rPr lang="th-TH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. ม. </a:t>
            </a:r>
            <a:r>
              <a:rPr lang="en-US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11) </a:t>
            </a:r>
            <a:r>
              <a:rPr lang="th-TH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โดยจดหมายบันทึก</a:t>
            </a:r>
            <a:endParaRPr lang="en-US" altLang="ko-KR" sz="4000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AFD1CEB-3C96-4AEB-9E86-A173618D4023}"/>
              </a:ext>
            </a:extLst>
          </p:cNvPr>
          <p:cNvSpPr txBox="1"/>
          <p:nvPr/>
        </p:nvSpPr>
        <p:spPr>
          <a:xfrm>
            <a:off x="2100931" y="1099660"/>
            <a:ext cx="3811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ขอเอกสารเกี่ยวกับสัญญาที่ตรวจสอบ (</a:t>
            </a:r>
            <a:r>
              <a:rPr lang="en-US" altLang="ko-K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Check List)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708844" y="3446472"/>
            <a:ext cx="8603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631635" y="3446472"/>
            <a:ext cx="8603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30793" y="3370272"/>
            <a:ext cx="8603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7657846" y="3370272"/>
            <a:ext cx="8603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9651189" y="3387469"/>
            <a:ext cx="8603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9" grpId="0"/>
      <p:bldP spid="42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0122" y="186070"/>
            <a:ext cx="11573197" cy="724247"/>
          </a:xfrm>
        </p:spPr>
        <p:txBody>
          <a:bodyPr/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กระบวนการดำเนินการตรวจสอบ</a:t>
            </a:r>
            <a:endParaRPr lang="en-US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3767513" y="1543001"/>
            <a:ext cx="2289208" cy="1510751"/>
            <a:chOff x="4766990" y="2336140"/>
            <a:chExt cx="3153903" cy="2081403"/>
          </a:xfrm>
        </p:grpSpPr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73C87454-24A0-4706-BAC5-30AAF7AD4A92}"/>
                </a:ext>
              </a:extLst>
            </p:cNvPr>
            <p:cNvSpPr/>
            <p:nvPr/>
          </p:nvSpPr>
          <p:spPr>
            <a:xfrm rot="5400000" flipH="1">
              <a:off x="4766991" y="2439748"/>
              <a:ext cx="1977794" cy="1977795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1C6C93D-A6F9-4401-8432-57EE4232B6F6}"/>
                </a:ext>
              </a:extLst>
            </p:cNvPr>
            <p:cNvSpPr/>
            <p:nvPr/>
          </p:nvSpPr>
          <p:spPr>
            <a:xfrm>
              <a:off x="5135094" y="2825049"/>
              <a:ext cx="1241586" cy="124158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Chevron 5">
              <a:extLst>
                <a:ext uri="{FF2B5EF4-FFF2-40B4-BE49-F238E27FC236}">
                  <a16:creationId xmlns="" xmlns:a16="http://schemas.microsoft.com/office/drawing/2014/main" id="{CEBB3A62-D314-4774-8794-E75F44E4E9B4}"/>
                </a:ext>
              </a:extLst>
            </p:cNvPr>
            <p:cNvSpPr/>
            <p:nvPr/>
          </p:nvSpPr>
          <p:spPr>
            <a:xfrm>
              <a:off x="7596679" y="3259817"/>
              <a:ext cx="324214" cy="451954"/>
            </a:xfrm>
            <a:prstGeom prst="chevron">
              <a:avLst>
                <a:gd name="adj" fmla="val 42574"/>
              </a:avLst>
            </a:prstGeom>
            <a:solidFill>
              <a:schemeClr val="accent4">
                <a:alpha val="98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2" name="Chevron 91">
              <a:extLst>
                <a:ext uri="{FF2B5EF4-FFF2-40B4-BE49-F238E27FC236}">
                  <a16:creationId xmlns="" xmlns:a16="http://schemas.microsoft.com/office/drawing/2014/main" id="{3CDA0F03-009A-4023-93DA-8DA87C40EF58}"/>
                </a:ext>
              </a:extLst>
            </p:cNvPr>
            <p:cNvSpPr/>
            <p:nvPr/>
          </p:nvSpPr>
          <p:spPr>
            <a:xfrm rot="5400000" flipH="1">
              <a:off x="5593781" y="2272270"/>
              <a:ext cx="324213" cy="451954"/>
            </a:xfrm>
            <a:prstGeom prst="chevron">
              <a:avLst>
                <a:gd name="adj" fmla="val 42574"/>
              </a:avLst>
            </a:prstGeom>
            <a:solidFill>
              <a:schemeClr val="accent3">
                <a:alpha val="98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9" name="Text Placeholder 1">
              <a:extLst>
                <a:ext uri="{FF2B5EF4-FFF2-40B4-BE49-F238E27FC236}">
                  <a16:creationId xmlns="" xmlns:a16="http://schemas.microsoft.com/office/drawing/2014/main" id="{D735F7F3-C1B5-4B60-A00A-4EB618DDFB5A}"/>
                </a:ext>
              </a:extLst>
            </p:cNvPr>
            <p:cNvSpPr txBox="1">
              <a:spLocks/>
            </p:cNvSpPr>
            <p:nvPr/>
          </p:nvSpPr>
          <p:spPr>
            <a:xfrm>
              <a:off x="5336951" y="3123671"/>
              <a:ext cx="860369" cy="724247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756998" y="2936518"/>
            <a:ext cx="1241586" cy="1241587"/>
            <a:chOff x="756998" y="2882199"/>
            <a:chExt cx="1241586" cy="1241587"/>
          </a:xfrm>
        </p:grpSpPr>
        <p:sp>
          <p:nvSpPr>
            <p:cNvPr id="21" name="Oval 6">
              <a:extLst>
                <a:ext uri="{FF2B5EF4-FFF2-40B4-BE49-F238E27FC236}">
                  <a16:creationId xmlns="" xmlns:a16="http://schemas.microsoft.com/office/drawing/2014/main" id="{C1D76607-DEE8-4E35-BBEC-7AFC0EE6A06F}"/>
                </a:ext>
              </a:extLst>
            </p:cNvPr>
            <p:cNvSpPr/>
            <p:nvPr/>
          </p:nvSpPr>
          <p:spPr>
            <a:xfrm>
              <a:off x="756998" y="2882199"/>
              <a:ext cx="1241586" cy="124158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2" name="Text Placeholder 1">
              <a:extLst>
                <a:ext uri="{FF2B5EF4-FFF2-40B4-BE49-F238E27FC236}">
                  <a16:creationId xmlns="" xmlns:a16="http://schemas.microsoft.com/office/drawing/2014/main" id="{D735F7F3-C1B5-4B60-A00A-4EB618DDFB5A}"/>
                </a:ext>
              </a:extLst>
            </p:cNvPr>
            <p:cNvSpPr txBox="1">
              <a:spLocks/>
            </p:cNvSpPr>
            <p:nvPr/>
          </p:nvSpPr>
          <p:spPr>
            <a:xfrm>
              <a:off x="947606" y="3140868"/>
              <a:ext cx="860369" cy="724247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3409205" y="4281547"/>
            <a:ext cx="5117819" cy="1874247"/>
            <a:chOff x="2789194" y="2336140"/>
            <a:chExt cx="5921437" cy="2168551"/>
          </a:xfrm>
        </p:grpSpPr>
        <p:sp>
          <p:nvSpPr>
            <p:cNvPr id="24" name="Arc 4">
              <a:extLst>
                <a:ext uri="{FF2B5EF4-FFF2-40B4-BE49-F238E27FC236}">
                  <a16:creationId xmlns="" xmlns:a16="http://schemas.microsoft.com/office/drawing/2014/main" id="{73C87454-24A0-4706-BAC5-30AAF7AD4A92}"/>
                </a:ext>
              </a:extLst>
            </p:cNvPr>
            <p:cNvSpPr/>
            <p:nvPr/>
          </p:nvSpPr>
          <p:spPr>
            <a:xfrm rot="5400000" flipH="1">
              <a:off x="4766991" y="2439748"/>
              <a:ext cx="1977794" cy="1977795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black"/>
                </a:solidFill>
              </a:endParaRPr>
            </a:p>
          </p:txBody>
        </p:sp>
        <p:sp>
          <p:nvSpPr>
            <p:cNvPr id="25" name="Arc 5">
              <a:extLst>
                <a:ext uri="{FF2B5EF4-FFF2-40B4-BE49-F238E27FC236}">
                  <a16:creationId xmlns="" xmlns:a16="http://schemas.microsoft.com/office/drawing/2014/main" id="{AAEEDCE9-8CC8-45EE-900C-B247D99D4A8D}"/>
                </a:ext>
              </a:extLst>
            </p:cNvPr>
            <p:cNvSpPr/>
            <p:nvPr/>
          </p:nvSpPr>
          <p:spPr>
            <a:xfrm rot="5400000">
              <a:off x="6732837" y="2439748"/>
              <a:ext cx="1977794" cy="1977795"/>
            </a:xfrm>
            <a:prstGeom prst="arc">
              <a:avLst>
                <a:gd name="adj1" fmla="val 6266444"/>
                <a:gd name="adj2" fmla="val 16037008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26" name="Oval 6">
              <a:extLst>
                <a:ext uri="{FF2B5EF4-FFF2-40B4-BE49-F238E27FC236}">
                  <a16:creationId xmlns="" xmlns:a16="http://schemas.microsoft.com/office/drawing/2014/main" id="{C1D76607-DEE8-4E35-BBEC-7AFC0EE6A06F}"/>
                </a:ext>
              </a:extLst>
            </p:cNvPr>
            <p:cNvSpPr/>
            <p:nvPr/>
          </p:nvSpPr>
          <p:spPr>
            <a:xfrm>
              <a:off x="7100940" y="2825049"/>
              <a:ext cx="1241586" cy="124158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7" name="Oval 7">
              <a:extLst>
                <a:ext uri="{FF2B5EF4-FFF2-40B4-BE49-F238E27FC236}">
                  <a16:creationId xmlns="" xmlns:a16="http://schemas.microsoft.com/office/drawing/2014/main" id="{E1C6C93D-A6F9-4401-8432-57EE4232B6F6}"/>
                </a:ext>
              </a:extLst>
            </p:cNvPr>
            <p:cNvSpPr/>
            <p:nvPr/>
          </p:nvSpPr>
          <p:spPr>
            <a:xfrm>
              <a:off x="5135094" y="2825049"/>
              <a:ext cx="1241586" cy="124158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8" name="Chevron 5">
              <a:extLst>
                <a:ext uri="{FF2B5EF4-FFF2-40B4-BE49-F238E27FC236}">
                  <a16:creationId xmlns="" xmlns:a16="http://schemas.microsoft.com/office/drawing/2014/main" id="{CEBB3A62-D314-4774-8794-E75F44E4E9B4}"/>
                </a:ext>
              </a:extLst>
            </p:cNvPr>
            <p:cNvSpPr/>
            <p:nvPr/>
          </p:nvSpPr>
          <p:spPr>
            <a:xfrm rot="5400000">
              <a:off x="7599948" y="4058424"/>
              <a:ext cx="324214" cy="451954"/>
            </a:xfrm>
            <a:prstGeom prst="chevron">
              <a:avLst>
                <a:gd name="adj" fmla="val 42574"/>
              </a:avLst>
            </a:prstGeom>
            <a:solidFill>
              <a:schemeClr val="accent4">
                <a:alpha val="98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29" name="Chevron 91">
              <a:extLst>
                <a:ext uri="{FF2B5EF4-FFF2-40B4-BE49-F238E27FC236}">
                  <a16:creationId xmlns="" xmlns:a16="http://schemas.microsoft.com/office/drawing/2014/main" id="{3CDA0F03-009A-4023-93DA-8DA87C40EF58}"/>
                </a:ext>
              </a:extLst>
            </p:cNvPr>
            <p:cNvSpPr/>
            <p:nvPr/>
          </p:nvSpPr>
          <p:spPr>
            <a:xfrm rot="5400000" flipH="1">
              <a:off x="5593781" y="2272270"/>
              <a:ext cx="324213" cy="451954"/>
            </a:xfrm>
            <a:prstGeom prst="chevron">
              <a:avLst>
                <a:gd name="adj" fmla="val 42574"/>
              </a:avLst>
            </a:prstGeom>
            <a:solidFill>
              <a:schemeClr val="accent3">
                <a:alpha val="98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30" name="Arc 5">
              <a:extLst>
                <a:ext uri="{FF2B5EF4-FFF2-40B4-BE49-F238E27FC236}">
                  <a16:creationId xmlns="" xmlns:a16="http://schemas.microsoft.com/office/drawing/2014/main" id="{AAEEDCE9-8CC8-45EE-900C-B247D99D4A8D}"/>
                </a:ext>
              </a:extLst>
            </p:cNvPr>
            <p:cNvSpPr/>
            <p:nvPr/>
          </p:nvSpPr>
          <p:spPr>
            <a:xfrm rot="5400000">
              <a:off x="2789195" y="2496898"/>
              <a:ext cx="1977794" cy="1977795"/>
            </a:xfrm>
            <a:prstGeom prst="arc">
              <a:avLst>
                <a:gd name="adj1" fmla="val 6266444"/>
                <a:gd name="adj2" fmla="val 16037008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31" name="Oval 6">
              <a:extLst>
                <a:ext uri="{FF2B5EF4-FFF2-40B4-BE49-F238E27FC236}">
                  <a16:creationId xmlns="" xmlns:a16="http://schemas.microsoft.com/office/drawing/2014/main" id="{C1D76607-DEE8-4E35-BBEC-7AFC0EE6A06F}"/>
                </a:ext>
              </a:extLst>
            </p:cNvPr>
            <p:cNvSpPr/>
            <p:nvPr/>
          </p:nvSpPr>
          <p:spPr>
            <a:xfrm>
              <a:off x="3157298" y="2882199"/>
              <a:ext cx="1241586" cy="124158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2" name="Chevron 5">
              <a:extLst>
                <a:ext uri="{FF2B5EF4-FFF2-40B4-BE49-F238E27FC236}">
                  <a16:creationId xmlns="" xmlns:a16="http://schemas.microsoft.com/office/drawing/2014/main" id="{CEBB3A62-D314-4774-8794-E75F44E4E9B4}"/>
                </a:ext>
              </a:extLst>
            </p:cNvPr>
            <p:cNvSpPr/>
            <p:nvPr/>
          </p:nvSpPr>
          <p:spPr>
            <a:xfrm rot="5400000">
              <a:off x="3615984" y="4116608"/>
              <a:ext cx="324213" cy="451954"/>
            </a:xfrm>
            <a:prstGeom prst="chevron">
              <a:avLst>
                <a:gd name="adj" fmla="val 42574"/>
              </a:avLst>
            </a:prstGeom>
            <a:solidFill>
              <a:schemeClr val="accent4">
                <a:alpha val="98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33" name="Text Placeholder 1">
              <a:extLst>
                <a:ext uri="{FF2B5EF4-FFF2-40B4-BE49-F238E27FC236}">
                  <a16:creationId xmlns="" xmlns:a16="http://schemas.microsoft.com/office/drawing/2014/main" id="{D735F7F3-C1B5-4B60-A00A-4EB618DDFB5A}"/>
                </a:ext>
              </a:extLst>
            </p:cNvPr>
            <p:cNvSpPr txBox="1">
              <a:spLocks/>
            </p:cNvSpPr>
            <p:nvPr/>
          </p:nvSpPr>
          <p:spPr>
            <a:xfrm>
              <a:off x="3347905" y="3140868"/>
              <a:ext cx="860369" cy="724247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</a:p>
          </p:txBody>
        </p:sp>
        <p:sp>
          <p:nvSpPr>
            <p:cNvPr id="34" name="Text Placeholder 1">
              <a:extLst>
                <a:ext uri="{FF2B5EF4-FFF2-40B4-BE49-F238E27FC236}">
                  <a16:creationId xmlns="" xmlns:a16="http://schemas.microsoft.com/office/drawing/2014/main" id="{D735F7F3-C1B5-4B60-A00A-4EB618DDFB5A}"/>
                </a:ext>
              </a:extLst>
            </p:cNvPr>
            <p:cNvSpPr txBox="1">
              <a:spLocks/>
            </p:cNvSpPr>
            <p:nvPr/>
          </p:nvSpPr>
          <p:spPr>
            <a:xfrm>
              <a:off x="5336951" y="3123671"/>
              <a:ext cx="860369" cy="724247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</a:p>
          </p:txBody>
        </p:sp>
        <p:sp>
          <p:nvSpPr>
            <p:cNvPr id="35" name="Text Placeholder 1">
              <a:extLst>
                <a:ext uri="{FF2B5EF4-FFF2-40B4-BE49-F238E27FC236}">
                  <a16:creationId xmlns="" xmlns:a16="http://schemas.microsoft.com/office/drawing/2014/main" id="{D735F7F3-C1B5-4B60-A00A-4EB618DDFB5A}"/>
                </a:ext>
              </a:extLst>
            </p:cNvPr>
            <p:cNvSpPr txBox="1">
              <a:spLocks/>
            </p:cNvSpPr>
            <p:nvPr/>
          </p:nvSpPr>
          <p:spPr>
            <a:xfrm>
              <a:off x="7291548" y="3066521"/>
              <a:ext cx="860369" cy="724247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8</a:t>
              </a:r>
            </a:p>
          </p:txBody>
        </p:sp>
      </p:grpSp>
      <p:cxnSp>
        <p:nvCxnSpPr>
          <p:cNvPr id="36" name="ลูกศรเชื่อมต่อแบบตรง 35"/>
          <p:cNvCxnSpPr/>
          <p:nvPr/>
        </p:nvCxnSpPr>
        <p:spPr>
          <a:xfrm flipV="1">
            <a:off x="1998584" y="2476696"/>
            <a:ext cx="1459958" cy="669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AFD1CEB-3C96-4AEB-9E86-A173618D4023}"/>
              </a:ext>
            </a:extLst>
          </p:cNvPr>
          <p:cNvSpPr txBox="1"/>
          <p:nvPr/>
        </p:nvSpPr>
        <p:spPr>
          <a:xfrm>
            <a:off x="2533905" y="910317"/>
            <a:ext cx="381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เหตุผลรับฟังได้</a:t>
            </a:r>
            <a:endParaRPr lang="en-US" altLang="ko-KR" sz="3600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AFD1CEB-3C96-4AEB-9E86-A173618D4023}"/>
              </a:ext>
            </a:extLst>
          </p:cNvPr>
          <p:cNvSpPr txBox="1"/>
          <p:nvPr/>
        </p:nvSpPr>
        <p:spPr>
          <a:xfrm>
            <a:off x="5921728" y="1982035"/>
            <a:ext cx="2450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ยุติประเด็น</a:t>
            </a:r>
            <a:endParaRPr lang="en-US" altLang="ko-KR" sz="4000" b="1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2" name="ลูกศรเชื่อมต่อแบบตรง 41"/>
          <p:cNvCxnSpPr/>
          <p:nvPr/>
        </p:nvCxnSpPr>
        <p:spPr>
          <a:xfrm>
            <a:off x="1998584" y="3892432"/>
            <a:ext cx="1307558" cy="8792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AFD1CEB-3C96-4AEB-9E86-A173618D4023}"/>
              </a:ext>
            </a:extLst>
          </p:cNvPr>
          <p:cNvSpPr txBox="1"/>
          <p:nvPr/>
        </p:nvSpPr>
        <p:spPr>
          <a:xfrm>
            <a:off x="2357358" y="6156310"/>
            <a:ext cx="381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เหตุผลไม่สามารถรับฟังได้</a:t>
            </a:r>
            <a:endParaRPr lang="en-US" altLang="ko-KR" sz="3600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AFD1CEB-3C96-4AEB-9E86-A173618D4023}"/>
              </a:ext>
            </a:extLst>
          </p:cNvPr>
          <p:cNvSpPr txBox="1"/>
          <p:nvPr/>
        </p:nvSpPr>
        <p:spPr>
          <a:xfrm>
            <a:off x="3767513" y="3170766"/>
            <a:ext cx="7840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ให้แก้ไขการปฏิบัติให้ถูกต้อง โดยหนังสือ </a:t>
            </a:r>
            <a:r>
              <a:rPr lang="th-TH" altLang="ko-KR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ตผ</a:t>
            </a:r>
            <a:r>
              <a:rPr lang="th-TH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. ตาม </a:t>
            </a:r>
            <a:r>
              <a:rPr lang="th-TH" altLang="ko-KR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พ.ร.ป</a:t>
            </a:r>
            <a:r>
              <a:rPr lang="th-TH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. ม.</a:t>
            </a:r>
            <a:r>
              <a:rPr lang="en-US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85, </a:t>
            </a:r>
            <a:r>
              <a:rPr lang="th-TH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en-US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95 </a:t>
            </a:r>
            <a:r>
              <a:rPr lang="th-TH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แล้วแต่กรณี พร้อมรายงานผลการตรวจสอบฉบับผู้บริหารฯ</a:t>
            </a:r>
            <a:endParaRPr lang="en-US" altLang="ko-KR" sz="3600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AFD1CEB-3C96-4AEB-9E86-A173618D4023}"/>
              </a:ext>
            </a:extLst>
          </p:cNvPr>
          <p:cNvSpPr txBox="1"/>
          <p:nvPr/>
        </p:nvSpPr>
        <p:spPr>
          <a:xfrm>
            <a:off x="5939058" y="6171518"/>
            <a:ext cx="578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itchFamily="34" charset="-34"/>
                <a:cs typeface="TH SarabunPSK" pitchFamily="34" charset="-34"/>
              </a:rPr>
              <a:t>ติดตามผลการดำเนินการ โดยแบบติดตาม</a:t>
            </a:r>
            <a:endParaRPr lang="en-US" altLang="ko-KR" sz="3600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59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การตรวจสอบเชิงป้องกัน</a:t>
            </a:r>
            <a:endParaRPr lang="en-US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39641" y="1328100"/>
            <a:ext cx="4160959" cy="4882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957078-C1E7-4FB5-87BD-EB9F0EF6A7C6}"/>
              </a:ext>
            </a:extLst>
          </p:cNvPr>
          <p:cNvSpPr txBox="1"/>
          <p:nvPr/>
        </p:nvSpPr>
        <p:spPr>
          <a:xfrm>
            <a:off x="912112" y="1685985"/>
            <a:ext cx="3616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เป็นการตรวจสอบในทุกลักษณะงานที่พบว่าอาจมีความเสี่ยงที่อาจเกิดความเสียหายเพื่อเป็น</a:t>
            </a:r>
            <a:r>
              <a:rPr lang="th-TH" altLang="ko-KR" sz="36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การป้องกัน ควบคุม การเกิดความเสียหาย สูญเปล่า แก่เงินหรือทรัพย์สินของรัฐ</a:t>
            </a:r>
            <a:endParaRPr lang="ko-KR" altLang="en-US" sz="36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altLang="ko-KR" sz="3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6832600" y="1301264"/>
            <a:ext cx="4089400" cy="91994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8847629-A695-477C-83D4-0101F14F0895}"/>
              </a:ext>
            </a:extLst>
          </p:cNvPr>
          <p:cNvSpPr txBox="1"/>
          <p:nvPr/>
        </p:nvSpPr>
        <p:spPr>
          <a:xfrm>
            <a:off x="7451146" y="1317143"/>
            <a:ext cx="2886654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กระบวนการจัดหา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6832600" y="2660164"/>
            <a:ext cx="4089400" cy="9199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847629-A695-477C-83D4-0101F14F0895}"/>
              </a:ext>
            </a:extLst>
          </p:cNvPr>
          <p:cNvSpPr txBox="1"/>
          <p:nvPr/>
        </p:nvSpPr>
        <p:spPr>
          <a:xfrm>
            <a:off x="7489246" y="2676043"/>
            <a:ext cx="2886654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การจัดทำสัญญา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832600" y="3966706"/>
            <a:ext cx="4089400" cy="91994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8847629-A695-477C-83D4-0101F14F0895}"/>
              </a:ext>
            </a:extLst>
          </p:cNvPr>
          <p:cNvSpPr txBox="1"/>
          <p:nvPr/>
        </p:nvSpPr>
        <p:spPr>
          <a:xfrm>
            <a:off x="7035800" y="4103513"/>
            <a:ext cx="5016500" cy="64633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h-TH" altLang="ko-KR" sz="3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การปฏิบัติของผู้ขาย/ผู้รับจ้าง</a:t>
            </a:r>
            <a:endParaRPr lang="ko-KR" altLang="en-US" sz="36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6832600" y="5424980"/>
            <a:ext cx="4089400" cy="91994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8847629-A695-477C-83D4-0101F14F0895}"/>
              </a:ext>
            </a:extLst>
          </p:cNvPr>
          <p:cNvSpPr txBox="1"/>
          <p:nvPr/>
        </p:nvSpPr>
        <p:spPr>
          <a:xfrm>
            <a:off x="7489246" y="5440859"/>
            <a:ext cx="2886654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h-TH" altLang="ko-KR" sz="4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การใช้ประโยชน์</a:t>
            </a:r>
            <a:endParaRPr lang="ko-KR" altLang="en-US" sz="44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2" name="ลูกศรเชื่อมต่อแบบตรง 21"/>
          <p:cNvCxnSpPr/>
          <p:nvPr/>
        </p:nvCxnSpPr>
        <p:spPr>
          <a:xfrm flipV="1">
            <a:off x="5021184" y="1637121"/>
            <a:ext cx="1811416" cy="8989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 flipV="1">
            <a:off x="5017176" y="3131514"/>
            <a:ext cx="1815424" cy="1323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5021184" y="4165667"/>
            <a:ext cx="1807408" cy="2175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5017176" y="4886653"/>
            <a:ext cx="1811416" cy="10237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3435</Words>
  <Application>Microsoft Office PowerPoint</Application>
  <PresentationFormat>Widescreen</PresentationFormat>
  <Paragraphs>362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 Unicode MS</vt:lpstr>
      <vt:lpstr>Arial</vt:lpstr>
      <vt:lpstr>Calibri</vt:lpstr>
      <vt:lpstr>Cordia New</vt:lpstr>
      <vt:lpstr>JasmineUPC</vt:lpstr>
      <vt:lpstr>TH SarabunIT๙</vt:lpstr>
      <vt:lpstr>TH SarabunPSK</vt:lpstr>
      <vt:lpstr>Wingdings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Apinya Pinitniyom KoY</dc:creator>
  <cp:lastModifiedBy>SDU</cp:lastModifiedBy>
  <cp:revision>121</cp:revision>
  <cp:lastPrinted>2020-11-24T08:27:27Z</cp:lastPrinted>
  <dcterms:created xsi:type="dcterms:W3CDTF">2020-09-08T04:17:50Z</dcterms:created>
  <dcterms:modified xsi:type="dcterms:W3CDTF">2020-11-26T01:25:20Z</dcterms:modified>
</cp:coreProperties>
</file>