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97" r:id="rId15"/>
    <p:sldId id="281" r:id="rId16"/>
    <p:sldId id="282" r:id="rId17"/>
    <p:sldId id="283" r:id="rId18"/>
    <p:sldId id="287" r:id="rId19"/>
    <p:sldId id="290" r:id="rId20"/>
    <p:sldId id="299" r:id="rId21"/>
    <p:sldId id="291" r:id="rId22"/>
    <p:sldId id="300" r:id="rId23"/>
    <p:sldId id="296" r:id="rId24"/>
    <p:sldId id="26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  <p:sldId id="319" r:id="rId41"/>
    <p:sldId id="317" r:id="rId42"/>
    <p:sldId id="325" r:id="rId43"/>
    <p:sldId id="326" r:id="rId44"/>
    <p:sldId id="328" r:id="rId45"/>
    <p:sldId id="329" r:id="rId46"/>
    <p:sldId id="330" r:id="rId47"/>
    <p:sldId id="335" r:id="rId48"/>
    <p:sldId id="331" r:id="rId49"/>
    <p:sldId id="332" r:id="rId50"/>
    <p:sldId id="349" r:id="rId51"/>
    <p:sldId id="336" r:id="rId52"/>
    <p:sldId id="333" r:id="rId53"/>
    <p:sldId id="355" r:id="rId54"/>
    <p:sldId id="357" r:id="rId55"/>
    <p:sldId id="359" r:id="rId56"/>
    <p:sldId id="320" r:id="rId57"/>
    <p:sldId id="337" r:id="rId58"/>
    <p:sldId id="345" r:id="rId59"/>
    <p:sldId id="344" r:id="rId60"/>
    <p:sldId id="321" r:id="rId61"/>
    <p:sldId id="338" r:id="rId62"/>
    <p:sldId id="322" r:id="rId63"/>
    <p:sldId id="339" r:id="rId64"/>
    <p:sldId id="323" r:id="rId65"/>
    <p:sldId id="340" r:id="rId66"/>
    <p:sldId id="324" r:id="rId67"/>
    <p:sldId id="261" r:id="rId68"/>
    <p:sldId id="341" r:id="rId69"/>
    <p:sldId id="262" r:id="rId70"/>
    <p:sldId id="346" r:id="rId71"/>
    <p:sldId id="350" r:id="rId72"/>
    <p:sldId id="342" r:id="rId73"/>
    <p:sldId id="263" r:id="rId74"/>
    <p:sldId id="351" r:id="rId75"/>
    <p:sldId id="352" r:id="rId76"/>
    <p:sldId id="353" r:id="rId77"/>
    <p:sldId id="264" r:id="rId78"/>
    <p:sldId id="347" r:id="rId79"/>
    <p:sldId id="266" r:id="rId80"/>
    <p:sldId id="267" r:id="rId81"/>
    <p:sldId id="354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13C7-306F-4FA8-9D79-68EB8B37031F}" type="doc">
      <dgm:prSet loTypeId="urn:microsoft.com/office/officeart/2005/8/layout/balance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C4165ED-B996-469E-A4B2-B0AC99F1C213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ผู้ทำบัญชี</a:t>
          </a:r>
        </a:p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(Bookkeeper)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00B9E299-136F-4D1C-AC37-11382E31164E}" type="parTrans" cxnId="{CCEC04AC-C171-48B2-AAFB-BE64EA64AA5F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873D081B-A0A3-4E49-8F0B-22D961C074D7}" type="sibTrans" cxnId="{CCEC04AC-C171-48B2-AAFB-BE64EA64AA5F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AF73F014-87D7-4100-B07A-8A3EDCAB9AAC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การจำแนก</a:t>
          </a:r>
        </a:p>
      </dgm:t>
    </dgm:pt>
    <dgm:pt modelId="{E104FEB9-97DC-432F-9D72-F8B4889891B9}" type="parTrans" cxnId="{1AF19C1A-56B5-4896-939A-A6DFEFA1F3D4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9A998801-476D-4BDC-9271-8F32A48B8220}" type="sibTrans" cxnId="{1AF19C1A-56B5-4896-939A-A6DFEFA1F3D4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47671FB7-898B-4AD2-880E-023EAF83D37F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การจดบันทึก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1F437F7C-086F-47C0-81E6-C4263246C5A9}" type="parTrans" cxnId="{F56B2483-B9B6-4C8D-8908-9256339C509A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B2B96808-F9CE-4B30-A4C7-6B587F7E3469}" type="sibTrans" cxnId="{F56B2483-B9B6-4C8D-8908-9256339C509A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6B2167DF-5428-4B6F-9A0F-850401714A0C}">
      <dgm:prSet phldrT="[Text]" custT="1"/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นักบัญชี</a:t>
          </a:r>
        </a:p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(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Accountant)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82D8E1F6-F14D-4F72-A9B9-FE0876B8AFAE}" type="parTrans" cxnId="{DC094D29-9E82-4B39-8C5F-645DF97A6B9B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448D29BA-E53A-4B87-A11E-8E0066991EB9}" type="sibTrans" cxnId="{DC094D29-9E82-4B39-8C5F-645DF97A6B9B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BEF6F918-FA59-4A47-B44C-DF53769AFE12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การสรุปผล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A2A0D4D3-B431-4A5B-9FB0-F7B9BE1EA8EA}" type="parTrans" cxnId="{2CFFB608-1B35-47A4-9D09-1FD3F532BE73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E9C04EDB-D360-4166-9197-19CE3CA53EE0}" type="sibTrans" cxnId="{2CFFB608-1B35-47A4-9D09-1FD3F532BE73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70962D3C-1664-45DA-AA64-8B238117543B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การจำแนก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E028EDF2-0ADD-4549-A31F-8086F562EAA5}" type="parTrans" cxnId="{C251A682-BC5D-48D7-BB6E-EC9A0E9B2E8B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6AEE556C-A84C-4A1E-ACFA-30186C3A2F94}" type="sibTrans" cxnId="{C251A682-BC5D-48D7-BB6E-EC9A0E9B2E8B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50463A85-BB54-4DD4-8039-A6BA0B261719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การจดบันทึก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9AA5DFBC-1595-4271-BF08-68E316CA92EB}" type="parTrans" cxnId="{F8947850-2A76-47F3-9ABC-3489A3C6A22C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766A81D1-64A1-45B1-B48B-7642EEE34D68}" type="sibTrans" cxnId="{F8947850-2A76-47F3-9ABC-3489A3C6A22C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7665CDA0-953B-45AB-86B5-75C325C1B739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การสรุปผล</a:t>
          </a:r>
        </a:p>
      </dgm:t>
    </dgm:pt>
    <dgm:pt modelId="{6AE3181F-1B88-473C-8B22-58CFE043B802}" type="parTrans" cxnId="{28C8C3D9-938E-4911-AE3D-734813FDF424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AC4C67A1-9B79-45F4-9E8D-6BDA76977545}" type="sibTrans" cxnId="{28C8C3D9-938E-4911-AE3D-734813FDF424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BFAE8169-4E2E-4226-A8D9-7283F87CE155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การแปลความหมาย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ECEB88C4-C2E0-493B-A3E2-CA25EC6A4173}" type="parTrans" cxnId="{3E65E8C4-414B-4CC2-8A8A-88F5230FBBF3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69E79946-575C-47A0-A179-D6FECE22C27C}" type="sibTrans" cxnId="{3E65E8C4-414B-4CC2-8A8A-88F5230FBBF3}">
      <dgm:prSet/>
      <dgm:spPr/>
      <dgm:t>
        <a:bodyPr/>
        <a:lstStyle/>
        <a:p>
          <a:endParaRPr lang="th-TH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gm:t>
    </dgm:pt>
    <dgm:pt modelId="{61385446-D4A7-4FCD-8F5B-3E6EEC8E93B4}" type="pres">
      <dgm:prSet presAssocID="{D00E13C7-306F-4FA8-9D79-68EB8B3703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25F0ADF-A7A1-4096-AF52-F6E46E4042D7}" type="pres">
      <dgm:prSet presAssocID="{D00E13C7-306F-4FA8-9D79-68EB8B37031F}" presName="dummyMaxCanvas" presStyleCnt="0"/>
      <dgm:spPr/>
    </dgm:pt>
    <dgm:pt modelId="{C02A7708-A3EA-432A-A70E-C60D6973BBAB}" type="pres">
      <dgm:prSet presAssocID="{D00E13C7-306F-4FA8-9D79-68EB8B37031F}" presName="parentComposite" presStyleCnt="0"/>
      <dgm:spPr/>
    </dgm:pt>
    <dgm:pt modelId="{B96E28DE-96E5-4F3A-BADA-07135579034B}" type="pres">
      <dgm:prSet presAssocID="{D00E13C7-306F-4FA8-9D79-68EB8B37031F}" presName="parent1" presStyleLbl="alignAccFollowNode1" presStyleIdx="0" presStyleCnt="4" custScaleX="138389" custScaleY="133707">
        <dgm:presLayoutVars>
          <dgm:chMax val="4"/>
        </dgm:presLayoutVars>
      </dgm:prSet>
      <dgm:spPr/>
      <dgm:t>
        <a:bodyPr/>
        <a:lstStyle/>
        <a:p>
          <a:endParaRPr lang="th-TH"/>
        </a:p>
      </dgm:t>
    </dgm:pt>
    <dgm:pt modelId="{913CF152-8CB5-4E1C-B537-208158DC93ED}" type="pres">
      <dgm:prSet presAssocID="{D00E13C7-306F-4FA8-9D79-68EB8B37031F}" presName="parent2" presStyleLbl="alignAccFollowNode1" presStyleIdx="1" presStyleCnt="4" custScaleX="132332" custScaleY="130752">
        <dgm:presLayoutVars>
          <dgm:chMax val="4"/>
        </dgm:presLayoutVars>
      </dgm:prSet>
      <dgm:spPr/>
      <dgm:t>
        <a:bodyPr/>
        <a:lstStyle/>
        <a:p>
          <a:endParaRPr lang="th-TH"/>
        </a:p>
      </dgm:t>
    </dgm:pt>
    <dgm:pt modelId="{0733C724-7F8D-4134-A1E1-97EB77A2CF78}" type="pres">
      <dgm:prSet presAssocID="{D00E13C7-306F-4FA8-9D79-68EB8B37031F}" presName="childrenComposite" presStyleCnt="0"/>
      <dgm:spPr/>
    </dgm:pt>
    <dgm:pt modelId="{C9976F53-8083-4329-B450-5504C6C75ECF}" type="pres">
      <dgm:prSet presAssocID="{D00E13C7-306F-4FA8-9D79-68EB8B37031F}" presName="dummyMaxCanvas_ChildArea" presStyleCnt="0"/>
      <dgm:spPr/>
    </dgm:pt>
    <dgm:pt modelId="{67858ECB-E5F5-4D2B-B4E6-A633B5AAD8C6}" type="pres">
      <dgm:prSet presAssocID="{D00E13C7-306F-4FA8-9D79-68EB8B37031F}" presName="fulcrum" presStyleLbl="alignAccFollowNode1" presStyleIdx="2" presStyleCnt="4"/>
      <dgm:spPr/>
    </dgm:pt>
    <dgm:pt modelId="{41A90C83-66F5-48FC-9FF2-60E8B5FF5F13}" type="pres">
      <dgm:prSet presAssocID="{D00E13C7-306F-4FA8-9D79-68EB8B37031F}" presName="balance_34" presStyleLbl="alignAccFollowNode1" presStyleIdx="3" presStyleCnt="4" custScaleX="104443" custScaleY="117472">
        <dgm:presLayoutVars>
          <dgm:bulletEnabled val="1"/>
        </dgm:presLayoutVars>
      </dgm:prSet>
      <dgm:spPr/>
    </dgm:pt>
    <dgm:pt modelId="{897DC6CF-0529-46EC-A20F-B4D8BCF790CF}" type="pres">
      <dgm:prSet presAssocID="{D00E13C7-306F-4FA8-9D79-68EB8B37031F}" presName="right_34_1" presStyleLbl="node1" presStyleIdx="0" presStyleCnt="7" custScaleX="1148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1BDBE-8716-4E79-9825-2332E81B74E1}" type="pres">
      <dgm:prSet presAssocID="{D00E13C7-306F-4FA8-9D79-68EB8B37031F}" presName="right_34_2" presStyleLbl="node1" presStyleIdx="1" presStyleCnt="7" custScaleX="1096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1C1CEE-5833-4319-BA3C-352E8E0B5059}" type="pres">
      <dgm:prSet presAssocID="{D00E13C7-306F-4FA8-9D79-68EB8B37031F}" presName="right_34_3" presStyleLbl="node1" presStyleIdx="2" presStyleCnt="7" custScaleX="1141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53CCBF-4D64-433D-A244-0DEA6914B1D5}" type="pres">
      <dgm:prSet presAssocID="{D00E13C7-306F-4FA8-9D79-68EB8B37031F}" presName="right_34_4" presStyleLbl="node1" presStyleIdx="3" presStyleCnt="7" custScaleX="1146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3C7BF8-5552-4A68-826A-BBE9F89DF2B2}" type="pres">
      <dgm:prSet presAssocID="{D00E13C7-306F-4FA8-9D79-68EB8B37031F}" presName="left_34_1" presStyleLbl="node1" presStyleIdx="4" presStyleCnt="7" custScaleX="12026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4D90A7-2E49-4B0A-BD95-86822F505121}" type="pres">
      <dgm:prSet presAssocID="{D00E13C7-306F-4FA8-9D79-68EB8B37031F}" presName="left_34_2" presStyleLbl="node1" presStyleIdx="5" presStyleCnt="7" custScaleX="1129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345528-77D7-4239-AD92-3FC576844198}" type="pres">
      <dgm:prSet presAssocID="{D00E13C7-306F-4FA8-9D79-68EB8B37031F}" presName="left_34_3" presStyleLbl="node1" presStyleIdx="6" presStyleCnt="7" custScaleX="1190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3910CC-9A0A-4D96-8953-2BEF46E85228}" type="presOf" srcId="{BEF6F918-FA59-4A47-B44C-DF53769AFE12}" destId="{6111BDBE-8716-4E79-9825-2332E81B74E1}" srcOrd="0" destOrd="0" presId="urn:microsoft.com/office/officeart/2005/8/layout/balance1"/>
    <dgm:cxn modelId="{E1E91762-9712-4ADC-99FD-89D5D7D775FC}" type="presOf" srcId="{6B2167DF-5428-4B6F-9A0F-850401714A0C}" destId="{913CF152-8CB5-4E1C-B537-208158DC93ED}" srcOrd="0" destOrd="0" presId="urn:microsoft.com/office/officeart/2005/8/layout/balance1"/>
    <dgm:cxn modelId="{12B7690D-8F13-4B73-98DC-EEBC71799642}" type="presOf" srcId="{47671FB7-898B-4AD2-880E-023EAF83D37F}" destId="{B8345528-77D7-4239-AD92-3FC576844198}" srcOrd="0" destOrd="0" presId="urn:microsoft.com/office/officeart/2005/8/layout/balance1"/>
    <dgm:cxn modelId="{AB3F0309-9C75-432D-9141-2E852E74FA11}" type="presOf" srcId="{D00E13C7-306F-4FA8-9D79-68EB8B37031F}" destId="{61385446-D4A7-4FCD-8F5B-3E6EEC8E93B4}" srcOrd="0" destOrd="0" presId="urn:microsoft.com/office/officeart/2005/8/layout/balance1"/>
    <dgm:cxn modelId="{28C8C3D9-938E-4911-AE3D-734813FDF424}" srcId="{BC4165ED-B996-469E-A4B2-B0AC99F1C213}" destId="{7665CDA0-953B-45AB-86B5-75C325C1B739}" srcOrd="0" destOrd="0" parTransId="{6AE3181F-1B88-473C-8B22-58CFE043B802}" sibTransId="{AC4C67A1-9B79-45F4-9E8D-6BDA76977545}"/>
    <dgm:cxn modelId="{2CFFB608-1B35-47A4-9D09-1FD3F532BE73}" srcId="{6B2167DF-5428-4B6F-9A0F-850401714A0C}" destId="{BEF6F918-FA59-4A47-B44C-DF53769AFE12}" srcOrd="1" destOrd="0" parTransId="{A2A0D4D3-B431-4A5B-9FB0-F7B9BE1EA8EA}" sibTransId="{E9C04EDB-D360-4166-9197-19CE3CA53EE0}"/>
    <dgm:cxn modelId="{DC094D29-9E82-4B39-8C5F-645DF97A6B9B}" srcId="{D00E13C7-306F-4FA8-9D79-68EB8B37031F}" destId="{6B2167DF-5428-4B6F-9A0F-850401714A0C}" srcOrd="1" destOrd="0" parTransId="{82D8E1F6-F14D-4F72-A9B9-FE0876B8AFAE}" sibTransId="{448D29BA-E53A-4B87-A11E-8E0066991EB9}"/>
    <dgm:cxn modelId="{3E65E8C4-414B-4CC2-8A8A-88F5230FBBF3}" srcId="{6B2167DF-5428-4B6F-9A0F-850401714A0C}" destId="{BFAE8169-4E2E-4226-A8D9-7283F87CE155}" srcOrd="0" destOrd="0" parTransId="{ECEB88C4-C2E0-493B-A3E2-CA25EC6A4173}" sibTransId="{69E79946-575C-47A0-A179-D6FECE22C27C}"/>
    <dgm:cxn modelId="{0F42F199-27BA-436B-B5F2-7DC1169CCCF1}" type="presOf" srcId="{70962D3C-1664-45DA-AA64-8B238117543B}" destId="{3F1C1CEE-5833-4319-BA3C-352E8E0B5059}" srcOrd="0" destOrd="0" presId="urn:microsoft.com/office/officeart/2005/8/layout/balance1"/>
    <dgm:cxn modelId="{C251A682-BC5D-48D7-BB6E-EC9A0E9B2E8B}" srcId="{6B2167DF-5428-4B6F-9A0F-850401714A0C}" destId="{70962D3C-1664-45DA-AA64-8B238117543B}" srcOrd="2" destOrd="0" parTransId="{E028EDF2-0ADD-4549-A31F-8086F562EAA5}" sibTransId="{6AEE556C-A84C-4A1E-ACFA-30186C3A2F94}"/>
    <dgm:cxn modelId="{F56B2483-B9B6-4C8D-8908-9256339C509A}" srcId="{BC4165ED-B996-469E-A4B2-B0AC99F1C213}" destId="{47671FB7-898B-4AD2-880E-023EAF83D37F}" srcOrd="2" destOrd="0" parTransId="{1F437F7C-086F-47C0-81E6-C4263246C5A9}" sibTransId="{B2B96808-F9CE-4B30-A4C7-6B587F7E3469}"/>
    <dgm:cxn modelId="{02D3044A-D626-4035-B45C-338D55605487}" type="presOf" srcId="{50463A85-BB54-4DD4-8039-A6BA0B261719}" destId="{1653CCBF-4D64-433D-A244-0DEA6914B1D5}" srcOrd="0" destOrd="0" presId="urn:microsoft.com/office/officeart/2005/8/layout/balance1"/>
    <dgm:cxn modelId="{E7515C17-2CC1-46AF-87FF-8DA41F7D23B3}" type="presOf" srcId="{BFAE8169-4E2E-4226-A8D9-7283F87CE155}" destId="{897DC6CF-0529-46EC-A20F-B4D8BCF790CF}" srcOrd="0" destOrd="0" presId="urn:microsoft.com/office/officeart/2005/8/layout/balance1"/>
    <dgm:cxn modelId="{CCEC04AC-C171-48B2-AAFB-BE64EA64AA5F}" srcId="{D00E13C7-306F-4FA8-9D79-68EB8B37031F}" destId="{BC4165ED-B996-469E-A4B2-B0AC99F1C213}" srcOrd="0" destOrd="0" parTransId="{00B9E299-136F-4D1C-AC37-11382E31164E}" sibTransId="{873D081B-A0A3-4E49-8F0B-22D961C074D7}"/>
    <dgm:cxn modelId="{4C7AC980-25BF-41CD-A559-39218C0487D9}" type="presOf" srcId="{BC4165ED-B996-469E-A4B2-B0AC99F1C213}" destId="{B96E28DE-96E5-4F3A-BADA-07135579034B}" srcOrd="0" destOrd="0" presId="urn:microsoft.com/office/officeart/2005/8/layout/balance1"/>
    <dgm:cxn modelId="{34275FBC-11C9-40E4-971F-B61E01247C89}" type="presOf" srcId="{AF73F014-87D7-4100-B07A-8A3EDCAB9AAC}" destId="{A14D90A7-2E49-4B0A-BD95-86822F505121}" srcOrd="0" destOrd="0" presId="urn:microsoft.com/office/officeart/2005/8/layout/balance1"/>
    <dgm:cxn modelId="{F8947850-2A76-47F3-9ABC-3489A3C6A22C}" srcId="{6B2167DF-5428-4B6F-9A0F-850401714A0C}" destId="{50463A85-BB54-4DD4-8039-A6BA0B261719}" srcOrd="3" destOrd="0" parTransId="{9AA5DFBC-1595-4271-BF08-68E316CA92EB}" sibTransId="{766A81D1-64A1-45B1-B48B-7642EEE34D68}"/>
    <dgm:cxn modelId="{1AF19C1A-56B5-4896-939A-A6DFEFA1F3D4}" srcId="{BC4165ED-B996-469E-A4B2-B0AC99F1C213}" destId="{AF73F014-87D7-4100-B07A-8A3EDCAB9AAC}" srcOrd="1" destOrd="0" parTransId="{E104FEB9-97DC-432F-9D72-F8B4889891B9}" sibTransId="{9A998801-476D-4BDC-9271-8F32A48B8220}"/>
    <dgm:cxn modelId="{25C0E341-099E-4251-8B4A-F936CE679931}" type="presOf" srcId="{7665CDA0-953B-45AB-86B5-75C325C1B739}" destId="{373C7BF8-5552-4A68-826A-BBE9F89DF2B2}" srcOrd="0" destOrd="0" presId="urn:microsoft.com/office/officeart/2005/8/layout/balance1"/>
    <dgm:cxn modelId="{5FC6FA7D-71AF-47D8-BA09-27C654BD8DD4}" type="presParOf" srcId="{61385446-D4A7-4FCD-8F5B-3E6EEC8E93B4}" destId="{D25F0ADF-A7A1-4096-AF52-F6E46E4042D7}" srcOrd="0" destOrd="0" presId="urn:microsoft.com/office/officeart/2005/8/layout/balance1"/>
    <dgm:cxn modelId="{6C7D231D-AD10-4173-A68C-7477371E8050}" type="presParOf" srcId="{61385446-D4A7-4FCD-8F5B-3E6EEC8E93B4}" destId="{C02A7708-A3EA-432A-A70E-C60D6973BBAB}" srcOrd="1" destOrd="0" presId="urn:microsoft.com/office/officeart/2005/8/layout/balance1"/>
    <dgm:cxn modelId="{13F70E82-7596-4480-B23E-9145F0590C1F}" type="presParOf" srcId="{C02A7708-A3EA-432A-A70E-C60D6973BBAB}" destId="{B96E28DE-96E5-4F3A-BADA-07135579034B}" srcOrd="0" destOrd="0" presId="urn:microsoft.com/office/officeart/2005/8/layout/balance1"/>
    <dgm:cxn modelId="{228AC9FD-AFC2-4385-9822-29FC748987E8}" type="presParOf" srcId="{C02A7708-A3EA-432A-A70E-C60D6973BBAB}" destId="{913CF152-8CB5-4E1C-B537-208158DC93ED}" srcOrd="1" destOrd="0" presId="urn:microsoft.com/office/officeart/2005/8/layout/balance1"/>
    <dgm:cxn modelId="{9D8E10ED-D69F-4E69-BF35-FAAAF257D4EF}" type="presParOf" srcId="{61385446-D4A7-4FCD-8F5B-3E6EEC8E93B4}" destId="{0733C724-7F8D-4134-A1E1-97EB77A2CF78}" srcOrd="2" destOrd="0" presId="urn:microsoft.com/office/officeart/2005/8/layout/balance1"/>
    <dgm:cxn modelId="{ADA64A76-CF4B-4CB2-B559-7923236F97F4}" type="presParOf" srcId="{0733C724-7F8D-4134-A1E1-97EB77A2CF78}" destId="{C9976F53-8083-4329-B450-5504C6C75ECF}" srcOrd="0" destOrd="0" presId="urn:microsoft.com/office/officeart/2005/8/layout/balance1"/>
    <dgm:cxn modelId="{660CA001-FFF7-47A6-8BF8-913CF4F69640}" type="presParOf" srcId="{0733C724-7F8D-4134-A1E1-97EB77A2CF78}" destId="{67858ECB-E5F5-4D2B-B4E6-A633B5AAD8C6}" srcOrd="1" destOrd="0" presId="urn:microsoft.com/office/officeart/2005/8/layout/balance1"/>
    <dgm:cxn modelId="{C6BF89C9-7758-4F22-85AD-8B56C1630249}" type="presParOf" srcId="{0733C724-7F8D-4134-A1E1-97EB77A2CF78}" destId="{41A90C83-66F5-48FC-9FF2-60E8B5FF5F13}" srcOrd="2" destOrd="0" presId="urn:microsoft.com/office/officeart/2005/8/layout/balance1"/>
    <dgm:cxn modelId="{CBE7CE92-9567-48D9-838A-D7CF5280EDEB}" type="presParOf" srcId="{0733C724-7F8D-4134-A1E1-97EB77A2CF78}" destId="{897DC6CF-0529-46EC-A20F-B4D8BCF790CF}" srcOrd="3" destOrd="0" presId="urn:microsoft.com/office/officeart/2005/8/layout/balance1"/>
    <dgm:cxn modelId="{3B435D96-A0AD-4B9C-B8AC-0D9999BE0743}" type="presParOf" srcId="{0733C724-7F8D-4134-A1E1-97EB77A2CF78}" destId="{6111BDBE-8716-4E79-9825-2332E81B74E1}" srcOrd="4" destOrd="0" presId="urn:microsoft.com/office/officeart/2005/8/layout/balance1"/>
    <dgm:cxn modelId="{BBA03BDB-19B1-4D2B-8122-80589F68DF89}" type="presParOf" srcId="{0733C724-7F8D-4134-A1E1-97EB77A2CF78}" destId="{3F1C1CEE-5833-4319-BA3C-352E8E0B5059}" srcOrd="5" destOrd="0" presId="urn:microsoft.com/office/officeart/2005/8/layout/balance1"/>
    <dgm:cxn modelId="{36944834-DC7A-4A0B-8E1E-9EBCDB5082A7}" type="presParOf" srcId="{0733C724-7F8D-4134-A1E1-97EB77A2CF78}" destId="{1653CCBF-4D64-433D-A244-0DEA6914B1D5}" srcOrd="6" destOrd="0" presId="urn:microsoft.com/office/officeart/2005/8/layout/balance1"/>
    <dgm:cxn modelId="{3731C733-ED02-4CF6-B084-27F10B455989}" type="presParOf" srcId="{0733C724-7F8D-4134-A1E1-97EB77A2CF78}" destId="{373C7BF8-5552-4A68-826A-BBE9F89DF2B2}" srcOrd="7" destOrd="0" presId="urn:microsoft.com/office/officeart/2005/8/layout/balance1"/>
    <dgm:cxn modelId="{259FA568-EB10-4242-8DD5-F52E8C1B5498}" type="presParOf" srcId="{0733C724-7F8D-4134-A1E1-97EB77A2CF78}" destId="{A14D90A7-2E49-4B0A-BD95-86822F505121}" srcOrd="8" destOrd="0" presId="urn:microsoft.com/office/officeart/2005/8/layout/balance1"/>
    <dgm:cxn modelId="{1E9460E4-1ACE-4CFB-97D8-8E28A19A172C}" type="presParOf" srcId="{0733C724-7F8D-4134-A1E1-97EB77A2CF78}" destId="{B8345528-77D7-4239-AD92-3FC576844198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D44BC-9595-4A3D-A090-89B5CB91A1E2}" type="doc">
      <dgm:prSet loTypeId="urn:microsoft.com/office/officeart/2005/8/layout/process2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79128AD1-C6D6-44CD-BA3E-C00E449A5908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วิเคราะห์รายการค้า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927ED1C7-94A4-49DC-AF68-B2C3E84FF941}" type="parTrans" cxnId="{3AE6A4F0-C0B3-457D-84EE-5D856CC1958F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2BE36D18-B8CA-4255-9448-A319AE556215}" type="sibTrans" cxnId="{3AE6A4F0-C0B3-457D-84EE-5D856CC1958F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3B6F70F5-80D4-4BDA-B20B-971ACE88DA36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บันทึกรายการในสมุดรายวัน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513E022C-B75C-46F0-8F66-A441155BC04E}" type="parTrans" cxnId="{55BFCC7D-6BC3-4BC2-9552-14611CDAB4AF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238C7075-0FAE-40CB-8EDF-2C2D3C63862C}" type="sibTrans" cxnId="{55BFCC7D-6BC3-4BC2-9552-14611CDAB4AF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1A08BF3F-2AEF-435A-94EF-D551092F10A8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จัดทำงบทดลองก่อนรายการปรับปรุง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D85480E9-A492-434B-BA48-CA6BFD3690A3}" type="parTrans" cxnId="{70F9E77E-8272-4326-ACF4-FFB9D026AD39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C9A5A741-AF26-4B74-A8F1-1EE090DC9EBE}" type="sibTrans" cxnId="{70F9E77E-8272-4326-ACF4-FFB9D026AD39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C06E593B-C763-4D8D-AB30-A3773EB7B8BD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บันทึกรายการปรับปรุง</a:t>
          </a:r>
        </a:p>
      </dgm:t>
    </dgm:pt>
    <dgm:pt modelId="{5319F051-A1B8-4DCC-A665-06DA28DBB791}" type="parTrans" cxnId="{C9937836-BA75-4C83-94B8-623E3FC608B8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6E4AF416-8B8C-47CB-B500-A0F40E5BC944}" type="sibTrans" cxnId="{C9937836-BA75-4C83-94B8-623E3FC608B8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8C96A61C-044B-467B-9B5C-4F8FA9342087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ผ่านรายการไปบัญชีแยกประเภท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E7E71525-9FBE-42BE-B302-78EDFC978175}" type="parTrans" cxnId="{6E6E35D8-2509-4992-8CBD-2794CC9821A8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8B4A3AF4-DA90-4C58-B4FC-8767FDD7BF50}" type="sibTrans" cxnId="{6E6E35D8-2509-4992-8CBD-2794CC9821A8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72FAB4C3-405E-4B36-833F-ADC50840C073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จัดทำงบการเงิน</a:t>
          </a:r>
        </a:p>
      </dgm:t>
    </dgm:pt>
    <dgm:pt modelId="{17314B5A-05FA-4598-B450-C0B1106E7209}" type="parTrans" cxnId="{423E1631-7014-4755-A2A1-B91621149324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78CF88E6-4FEA-43FB-BD49-A98289D59DB0}" type="sibTrans" cxnId="{423E1631-7014-4755-A2A1-B91621149324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97D555CC-CDB1-4EDB-BF01-93FC42DF0F6F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บันทึกรายการปิดบัญชี</a:t>
          </a:r>
        </a:p>
      </dgm:t>
    </dgm:pt>
    <dgm:pt modelId="{0DD67E1C-AD3C-4AB4-99C5-578CFBA0AE68}" type="parTrans" cxnId="{2FAABACE-9CE7-4D28-84F2-86B18D1AF99D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8CF88CAE-F354-49B8-8A40-6C95094E0ACC}" type="sibTrans" cxnId="{2FAABACE-9CE7-4D28-84F2-86B18D1AF99D}">
      <dgm:prSet custT="1"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05389113-B98E-43B2-B683-326F33EF9802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จัดทำงบทดลองหลังรายการปรับปรุง</a:t>
          </a:r>
        </a:p>
      </dgm:t>
    </dgm:pt>
    <dgm:pt modelId="{96640D95-2AB0-41C3-AAC8-7DA8C8FC6045}" type="parTrans" cxnId="{0BC79F49-B9FE-4FCF-8A37-3790C3E305BB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CF89A94C-CAD5-4EDA-84A2-7F216FD02D35}" type="sibTrans" cxnId="{0BC79F49-B9FE-4FCF-8A37-3790C3E305BB}">
      <dgm:prSet custT="1"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82707C9D-AF3D-4FB5-B11D-9EFE6D63DEE3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จัดทำกระดาษทำการ</a:t>
          </a:r>
        </a:p>
      </dgm:t>
    </dgm:pt>
    <dgm:pt modelId="{224E9047-3152-4C3F-BFCD-049DE445413E}" type="parTrans" cxnId="{1FCFDDCA-58F0-4EC6-874D-61521DE39A02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FF7AFA9E-6267-4916-AF78-C8D6332D310E}" type="sibTrans" cxnId="{1FCFDDCA-58F0-4EC6-874D-61521DE39A02}">
      <dgm:prSet custT="1"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9FD9B551-5030-48C1-9F91-DE58224373F0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บันทึกรายการเปิดบัญชี</a:t>
          </a:r>
        </a:p>
      </dgm:t>
    </dgm:pt>
    <dgm:pt modelId="{89E55AAE-D0B3-4509-A544-0E6F94127E1A}" type="parTrans" cxnId="{395F7562-F3F7-4A68-AA71-88157218F7A6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0BB62A3B-2421-4028-985E-8D8261A29A6D}" type="sibTrans" cxnId="{395F7562-F3F7-4A68-AA71-88157218F7A6}">
      <dgm:prSet custT="1"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605BC58E-8537-4395-8550-9A4711C2CCDD}">
      <dgm:prSet phldrT="[Text]" custT="1"/>
      <dgm:spPr/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กลับรายการปรับปรุง</a:t>
          </a:r>
        </a:p>
      </dgm:t>
    </dgm:pt>
    <dgm:pt modelId="{F08EF60D-6E2E-470C-8772-5AE6A2BAC8AE}" type="parTrans" cxnId="{D28FC679-DB2A-4696-8CAF-779000ADB776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14491446-D001-42BF-95DF-A6959E9ADD82}" type="sibTrans" cxnId="{D28FC679-DB2A-4696-8CAF-779000ADB776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gm:t>
    </dgm:pt>
    <dgm:pt modelId="{88D151B3-81D2-46DE-BDB8-DD5EB3B94BA5}" type="pres">
      <dgm:prSet presAssocID="{813D44BC-9595-4A3D-A090-89B5CB91A1E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E81A53F-2F94-4960-9345-D2BD1EF9B8D7}" type="pres">
      <dgm:prSet presAssocID="{79128AD1-C6D6-44CD-BA3E-C00E449A5908}" presName="node" presStyleLbl="node1" presStyleIdx="0" presStyleCnt="11" custScaleX="1806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35D296-A2E5-45C0-A854-0644D3DC5639}" type="pres">
      <dgm:prSet presAssocID="{2BE36D18-B8CA-4255-9448-A319AE556215}" presName="sibTrans" presStyleLbl="sibTrans2D1" presStyleIdx="0" presStyleCnt="10"/>
      <dgm:spPr/>
      <dgm:t>
        <a:bodyPr/>
        <a:lstStyle/>
        <a:p>
          <a:endParaRPr lang="th-TH"/>
        </a:p>
      </dgm:t>
    </dgm:pt>
    <dgm:pt modelId="{701A0A77-FEED-4FEB-850E-3BDE3E76D985}" type="pres">
      <dgm:prSet presAssocID="{2BE36D18-B8CA-4255-9448-A319AE556215}" presName="connectorText" presStyleLbl="sibTrans2D1" presStyleIdx="0" presStyleCnt="10"/>
      <dgm:spPr/>
      <dgm:t>
        <a:bodyPr/>
        <a:lstStyle/>
        <a:p>
          <a:endParaRPr lang="th-TH"/>
        </a:p>
      </dgm:t>
    </dgm:pt>
    <dgm:pt modelId="{298CB739-217F-4AA6-A1E1-AA4E389305CF}" type="pres">
      <dgm:prSet presAssocID="{3B6F70F5-80D4-4BDA-B20B-971ACE88DA36}" presName="node" presStyleLbl="node1" presStyleIdx="1" presStyleCnt="11" custScaleX="2033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448590-472B-4C76-89C4-B3DFCCB036B4}" type="pres">
      <dgm:prSet presAssocID="{238C7075-0FAE-40CB-8EDF-2C2D3C63862C}" presName="sibTrans" presStyleLbl="sibTrans2D1" presStyleIdx="1" presStyleCnt="10"/>
      <dgm:spPr/>
      <dgm:t>
        <a:bodyPr/>
        <a:lstStyle/>
        <a:p>
          <a:endParaRPr lang="th-TH"/>
        </a:p>
      </dgm:t>
    </dgm:pt>
    <dgm:pt modelId="{AE525C09-C264-49A4-9154-C1458544408E}" type="pres">
      <dgm:prSet presAssocID="{238C7075-0FAE-40CB-8EDF-2C2D3C63862C}" presName="connectorText" presStyleLbl="sibTrans2D1" presStyleIdx="1" presStyleCnt="10"/>
      <dgm:spPr/>
      <dgm:t>
        <a:bodyPr/>
        <a:lstStyle/>
        <a:p>
          <a:endParaRPr lang="th-TH"/>
        </a:p>
      </dgm:t>
    </dgm:pt>
    <dgm:pt modelId="{8F91C1C6-7916-44C2-9C46-26F48D5F755E}" type="pres">
      <dgm:prSet presAssocID="{8C96A61C-044B-467B-9B5C-4F8FA9342087}" presName="node" presStyleLbl="node1" presStyleIdx="2" presStyleCnt="11" custScaleX="2275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8D4833-FD3C-40AA-A9FC-EA304FC90B0B}" type="pres">
      <dgm:prSet presAssocID="{8B4A3AF4-DA90-4C58-B4FC-8767FDD7BF50}" presName="sibTrans" presStyleLbl="sibTrans2D1" presStyleIdx="2" presStyleCnt="10"/>
      <dgm:spPr/>
      <dgm:t>
        <a:bodyPr/>
        <a:lstStyle/>
        <a:p>
          <a:endParaRPr lang="th-TH"/>
        </a:p>
      </dgm:t>
    </dgm:pt>
    <dgm:pt modelId="{CCB1EE6E-3A5B-490B-9B76-019E46C7A83C}" type="pres">
      <dgm:prSet presAssocID="{8B4A3AF4-DA90-4C58-B4FC-8767FDD7BF50}" presName="connectorText" presStyleLbl="sibTrans2D1" presStyleIdx="2" presStyleCnt="10"/>
      <dgm:spPr/>
      <dgm:t>
        <a:bodyPr/>
        <a:lstStyle/>
        <a:p>
          <a:endParaRPr lang="th-TH"/>
        </a:p>
      </dgm:t>
    </dgm:pt>
    <dgm:pt modelId="{CA6B2189-DA09-48D3-9AFE-BB0E6EF1F7DD}" type="pres">
      <dgm:prSet presAssocID="{1A08BF3F-2AEF-435A-94EF-D551092F10A8}" presName="node" presStyleLbl="node1" presStyleIdx="3" presStyleCnt="11" custScaleX="25633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3CA0E0-ADBA-4B99-959D-E6C84D916696}" type="pres">
      <dgm:prSet presAssocID="{C9A5A741-AF26-4B74-A8F1-1EE090DC9EBE}" presName="sibTrans" presStyleLbl="sibTrans2D1" presStyleIdx="3" presStyleCnt="10"/>
      <dgm:spPr/>
      <dgm:t>
        <a:bodyPr/>
        <a:lstStyle/>
        <a:p>
          <a:endParaRPr lang="th-TH"/>
        </a:p>
      </dgm:t>
    </dgm:pt>
    <dgm:pt modelId="{BE22525C-5C9C-435C-BBAB-0D0DC04139E1}" type="pres">
      <dgm:prSet presAssocID="{C9A5A741-AF26-4B74-A8F1-1EE090DC9EBE}" presName="connectorText" presStyleLbl="sibTrans2D1" presStyleIdx="3" presStyleCnt="10"/>
      <dgm:spPr/>
      <dgm:t>
        <a:bodyPr/>
        <a:lstStyle/>
        <a:p>
          <a:endParaRPr lang="th-TH"/>
        </a:p>
      </dgm:t>
    </dgm:pt>
    <dgm:pt modelId="{0E7D74F5-3639-453F-B470-B24042986067}" type="pres">
      <dgm:prSet presAssocID="{C06E593B-C763-4D8D-AB30-A3773EB7B8BD}" presName="node" presStyleLbl="node1" presStyleIdx="4" presStyleCnt="11" custScaleX="271475" custLinFactNeighborX="757" custLinFactNeighborY="-121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122AF3-6110-4816-82E6-725634ADBF4B}" type="pres">
      <dgm:prSet presAssocID="{6E4AF416-8B8C-47CB-B500-A0F40E5BC944}" presName="sibTrans" presStyleLbl="sibTrans2D1" presStyleIdx="4" presStyleCnt="10"/>
      <dgm:spPr/>
      <dgm:t>
        <a:bodyPr/>
        <a:lstStyle/>
        <a:p>
          <a:endParaRPr lang="th-TH"/>
        </a:p>
      </dgm:t>
    </dgm:pt>
    <dgm:pt modelId="{4257B826-B99F-4441-AACE-734CA00C7834}" type="pres">
      <dgm:prSet presAssocID="{6E4AF416-8B8C-47CB-B500-A0F40E5BC944}" presName="connectorText" presStyleLbl="sibTrans2D1" presStyleIdx="4" presStyleCnt="10"/>
      <dgm:spPr/>
      <dgm:t>
        <a:bodyPr/>
        <a:lstStyle/>
        <a:p>
          <a:endParaRPr lang="th-TH"/>
        </a:p>
      </dgm:t>
    </dgm:pt>
    <dgm:pt modelId="{BE468535-7A0F-4406-80D2-2971815C5A23}" type="pres">
      <dgm:prSet presAssocID="{05389113-B98E-43B2-B683-326F33EF9802}" presName="node" presStyleLbl="node1" presStyleIdx="5" presStyleCnt="11" custScaleX="28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153EF-9F90-4476-8FB3-56F2D5434768}" type="pres">
      <dgm:prSet presAssocID="{CF89A94C-CAD5-4EDA-84A2-7F216FD02D35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20135D1F-C578-48A5-B184-A27DE73372FC}" type="pres">
      <dgm:prSet presAssocID="{CF89A94C-CAD5-4EDA-84A2-7F216FD02D35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BF973E44-CE6F-4022-890D-84F26F245C2E}" type="pres">
      <dgm:prSet presAssocID="{97D555CC-CDB1-4EDB-BF01-93FC42DF0F6F}" presName="node" presStyleLbl="node1" presStyleIdx="6" presStyleCnt="11" custScaleX="3093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C535ED-810D-4D3F-B976-AE9028711F61}" type="pres">
      <dgm:prSet presAssocID="{8CF88CAE-F354-49B8-8A40-6C95094E0ACC}" presName="sibTrans" presStyleLbl="sibTrans2D1" presStyleIdx="6" presStyleCnt="10"/>
      <dgm:spPr/>
      <dgm:t>
        <a:bodyPr/>
        <a:lstStyle/>
        <a:p>
          <a:endParaRPr lang="th-TH"/>
        </a:p>
      </dgm:t>
    </dgm:pt>
    <dgm:pt modelId="{283AB191-A864-4DED-91CF-D4C5265A64BD}" type="pres">
      <dgm:prSet presAssocID="{8CF88CAE-F354-49B8-8A40-6C95094E0ACC}" presName="connectorText" presStyleLbl="sibTrans2D1" presStyleIdx="6" presStyleCnt="10"/>
      <dgm:spPr/>
      <dgm:t>
        <a:bodyPr/>
        <a:lstStyle/>
        <a:p>
          <a:endParaRPr lang="th-TH"/>
        </a:p>
      </dgm:t>
    </dgm:pt>
    <dgm:pt modelId="{0D25D420-C269-4518-8D1F-B40320D7C0F3}" type="pres">
      <dgm:prSet presAssocID="{82707C9D-AF3D-4FB5-B11D-9EFE6D63DEE3}" presName="node" presStyleLbl="node1" presStyleIdx="7" presStyleCnt="11" custScaleX="328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47714-4ED8-4F62-A431-76420A71B07D}" type="pres">
      <dgm:prSet presAssocID="{FF7AFA9E-6267-4916-AF78-C8D6332D310E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5356B7D0-B094-4F51-9F5B-6E3F84AB9875}" type="pres">
      <dgm:prSet presAssocID="{FF7AFA9E-6267-4916-AF78-C8D6332D310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C0CD4917-53BC-4BD9-B4B6-D45CDE339B5C}" type="pres">
      <dgm:prSet presAssocID="{72FAB4C3-405E-4B36-833F-ADC50840C073}" presName="node" presStyleLbl="node1" presStyleIdx="8" presStyleCnt="11" custScaleX="3501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E87A14-AE31-4512-A5A2-871C512DEBA9}" type="pres">
      <dgm:prSet presAssocID="{78CF88E6-4FEA-43FB-BD49-A98289D59DB0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2CD9EF92-BA3C-4551-BE1A-9D70615F20D9}" type="pres">
      <dgm:prSet presAssocID="{78CF88E6-4FEA-43FB-BD49-A98289D59DB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F6B3F09-DA9A-4A13-B295-B1A6CCE25E9C}" type="pres">
      <dgm:prSet presAssocID="{9FD9B551-5030-48C1-9F91-DE58224373F0}" presName="node" presStyleLbl="node1" presStyleIdx="9" presStyleCnt="11" custScaleX="362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8CC01-DA43-4E85-B458-82E9BCDDE08B}" type="pres">
      <dgm:prSet presAssocID="{0BB62A3B-2421-4028-985E-8D8261A29A6D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06714189-453B-4EA5-AEB9-A568571797E5}" type="pres">
      <dgm:prSet presAssocID="{0BB62A3B-2421-4028-985E-8D8261A29A6D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7CBF5547-5AD9-430F-8E01-A01097FF6036}" type="pres">
      <dgm:prSet presAssocID="{605BC58E-8537-4395-8550-9A4711C2CCDD}" presName="node" presStyleLbl="node1" presStyleIdx="10" presStyleCnt="11" custScaleX="380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75C48-C10C-48F6-9576-7F0C0285A81C}" type="presOf" srcId="{6E4AF416-8B8C-47CB-B500-A0F40E5BC944}" destId="{4257B826-B99F-4441-AACE-734CA00C7834}" srcOrd="1" destOrd="0" presId="urn:microsoft.com/office/officeart/2005/8/layout/process2"/>
    <dgm:cxn modelId="{C30636DE-92D2-4E84-A1E4-8B09A33CEAA8}" type="presOf" srcId="{8B4A3AF4-DA90-4C58-B4FC-8767FDD7BF50}" destId="{2A8D4833-FD3C-40AA-A9FC-EA304FC90B0B}" srcOrd="0" destOrd="0" presId="urn:microsoft.com/office/officeart/2005/8/layout/process2"/>
    <dgm:cxn modelId="{FBF56532-4BBA-45BA-B919-32482F80F6EE}" type="presOf" srcId="{238C7075-0FAE-40CB-8EDF-2C2D3C63862C}" destId="{AE525C09-C264-49A4-9154-C1458544408E}" srcOrd="1" destOrd="0" presId="urn:microsoft.com/office/officeart/2005/8/layout/process2"/>
    <dgm:cxn modelId="{9D5F6BC2-B734-49BC-9DBC-F895146623E7}" type="presOf" srcId="{1A08BF3F-2AEF-435A-94EF-D551092F10A8}" destId="{CA6B2189-DA09-48D3-9AFE-BB0E6EF1F7DD}" srcOrd="0" destOrd="0" presId="urn:microsoft.com/office/officeart/2005/8/layout/process2"/>
    <dgm:cxn modelId="{395F7562-F3F7-4A68-AA71-88157218F7A6}" srcId="{813D44BC-9595-4A3D-A090-89B5CB91A1E2}" destId="{9FD9B551-5030-48C1-9F91-DE58224373F0}" srcOrd="9" destOrd="0" parTransId="{89E55AAE-D0B3-4509-A544-0E6F94127E1A}" sibTransId="{0BB62A3B-2421-4028-985E-8D8261A29A6D}"/>
    <dgm:cxn modelId="{0BC79F49-B9FE-4FCF-8A37-3790C3E305BB}" srcId="{813D44BC-9595-4A3D-A090-89B5CB91A1E2}" destId="{05389113-B98E-43B2-B683-326F33EF9802}" srcOrd="5" destOrd="0" parTransId="{96640D95-2AB0-41C3-AAC8-7DA8C8FC6045}" sibTransId="{CF89A94C-CAD5-4EDA-84A2-7F216FD02D35}"/>
    <dgm:cxn modelId="{B3091A49-780E-4C90-B5A8-2F2361E30853}" type="presOf" srcId="{2BE36D18-B8CA-4255-9448-A319AE556215}" destId="{BF35D296-A2E5-45C0-A854-0644D3DC5639}" srcOrd="0" destOrd="0" presId="urn:microsoft.com/office/officeart/2005/8/layout/process2"/>
    <dgm:cxn modelId="{1FCFDDCA-58F0-4EC6-874D-61521DE39A02}" srcId="{813D44BC-9595-4A3D-A090-89B5CB91A1E2}" destId="{82707C9D-AF3D-4FB5-B11D-9EFE6D63DEE3}" srcOrd="7" destOrd="0" parTransId="{224E9047-3152-4C3F-BFCD-049DE445413E}" sibTransId="{FF7AFA9E-6267-4916-AF78-C8D6332D310E}"/>
    <dgm:cxn modelId="{55BFCC7D-6BC3-4BC2-9552-14611CDAB4AF}" srcId="{813D44BC-9595-4A3D-A090-89B5CB91A1E2}" destId="{3B6F70F5-80D4-4BDA-B20B-971ACE88DA36}" srcOrd="1" destOrd="0" parTransId="{513E022C-B75C-46F0-8F66-A441155BC04E}" sibTransId="{238C7075-0FAE-40CB-8EDF-2C2D3C63862C}"/>
    <dgm:cxn modelId="{63D0E6BE-84EF-4099-879E-061D2C5D357F}" type="presOf" srcId="{0BB62A3B-2421-4028-985E-8D8261A29A6D}" destId="{06714189-453B-4EA5-AEB9-A568571797E5}" srcOrd="1" destOrd="0" presId="urn:microsoft.com/office/officeart/2005/8/layout/process2"/>
    <dgm:cxn modelId="{E1AAC5D9-D703-4A94-9531-E45E351C5602}" type="presOf" srcId="{CF89A94C-CAD5-4EDA-84A2-7F216FD02D35}" destId="{20135D1F-C578-48A5-B184-A27DE73372FC}" srcOrd="1" destOrd="0" presId="urn:microsoft.com/office/officeart/2005/8/layout/process2"/>
    <dgm:cxn modelId="{3DF382F1-D5E7-4498-AA44-E07EEBE99AD8}" type="presOf" srcId="{C06E593B-C763-4D8D-AB30-A3773EB7B8BD}" destId="{0E7D74F5-3639-453F-B470-B24042986067}" srcOrd="0" destOrd="0" presId="urn:microsoft.com/office/officeart/2005/8/layout/process2"/>
    <dgm:cxn modelId="{B37160D3-A7AF-4FF3-B38E-28E840C3D801}" type="presOf" srcId="{78CF88E6-4FEA-43FB-BD49-A98289D59DB0}" destId="{2CD9EF92-BA3C-4551-BE1A-9D70615F20D9}" srcOrd="1" destOrd="0" presId="urn:microsoft.com/office/officeart/2005/8/layout/process2"/>
    <dgm:cxn modelId="{1E0A3A0A-9D39-4C49-9B66-F93B40664AE1}" type="presOf" srcId="{3B6F70F5-80D4-4BDA-B20B-971ACE88DA36}" destId="{298CB739-217F-4AA6-A1E1-AA4E389305CF}" srcOrd="0" destOrd="0" presId="urn:microsoft.com/office/officeart/2005/8/layout/process2"/>
    <dgm:cxn modelId="{2FAABACE-9CE7-4D28-84F2-86B18D1AF99D}" srcId="{813D44BC-9595-4A3D-A090-89B5CB91A1E2}" destId="{97D555CC-CDB1-4EDB-BF01-93FC42DF0F6F}" srcOrd="6" destOrd="0" parTransId="{0DD67E1C-AD3C-4AB4-99C5-578CFBA0AE68}" sibTransId="{8CF88CAE-F354-49B8-8A40-6C95094E0ACC}"/>
    <dgm:cxn modelId="{6E6E35D8-2509-4992-8CBD-2794CC9821A8}" srcId="{813D44BC-9595-4A3D-A090-89B5CB91A1E2}" destId="{8C96A61C-044B-467B-9B5C-4F8FA9342087}" srcOrd="2" destOrd="0" parTransId="{E7E71525-9FBE-42BE-B302-78EDFC978175}" sibTransId="{8B4A3AF4-DA90-4C58-B4FC-8767FDD7BF50}"/>
    <dgm:cxn modelId="{EB7EC261-5988-477A-B394-AA29233F4632}" type="presOf" srcId="{72FAB4C3-405E-4B36-833F-ADC50840C073}" destId="{C0CD4917-53BC-4BD9-B4B6-D45CDE339B5C}" srcOrd="0" destOrd="0" presId="urn:microsoft.com/office/officeart/2005/8/layout/process2"/>
    <dgm:cxn modelId="{66BA546C-22A4-458D-B0C7-E7CD79A69D9E}" type="presOf" srcId="{C9A5A741-AF26-4B74-A8F1-1EE090DC9EBE}" destId="{103CA0E0-ADBA-4B99-959D-E6C84D916696}" srcOrd="0" destOrd="0" presId="urn:microsoft.com/office/officeart/2005/8/layout/process2"/>
    <dgm:cxn modelId="{AB6258E9-5698-4456-A046-5702DD3DAF2F}" type="presOf" srcId="{78CF88E6-4FEA-43FB-BD49-A98289D59DB0}" destId="{6AE87A14-AE31-4512-A5A2-871C512DEBA9}" srcOrd="0" destOrd="0" presId="urn:microsoft.com/office/officeart/2005/8/layout/process2"/>
    <dgm:cxn modelId="{98E89290-E755-4A9D-9F72-6C2B23185AFB}" type="presOf" srcId="{05389113-B98E-43B2-B683-326F33EF9802}" destId="{BE468535-7A0F-4406-80D2-2971815C5A23}" srcOrd="0" destOrd="0" presId="urn:microsoft.com/office/officeart/2005/8/layout/process2"/>
    <dgm:cxn modelId="{BB30E4F6-B59E-454C-A3B7-0A7D6BFA560F}" type="presOf" srcId="{8C96A61C-044B-467B-9B5C-4F8FA9342087}" destId="{8F91C1C6-7916-44C2-9C46-26F48D5F755E}" srcOrd="0" destOrd="0" presId="urn:microsoft.com/office/officeart/2005/8/layout/process2"/>
    <dgm:cxn modelId="{477FE8CA-17E4-45E0-98F8-D68B14F99401}" type="presOf" srcId="{9FD9B551-5030-48C1-9F91-DE58224373F0}" destId="{8F6B3F09-DA9A-4A13-B295-B1A6CCE25E9C}" srcOrd="0" destOrd="0" presId="urn:microsoft.com/office/officeart/2005/8/layout/process2"/>
    <dgm:cxn modelId="{28867FE3-4F08-4331-9EBE-276AEA2CF4A8}" type="presOf" srcId="{6E4AF416-8B8C-47CB-B500-A0F40E5BC944}" destId="{18122AF3-6110-4816-82E6-725634ADBF4B}" srcOrd="0" destOrd="0" presId="urn:microsoft.com/office/officeart/2005/8/layout/process2"/>
    <dgm:cxn modelId="{44550E01-4A53-4E9F-896E-B1B56F3F4C2A}" type="presOf" srcId="{8CF88CAE-F354-49B8-8A40-6C95094E0ACC}" destId="{01C535ED-810D-4D3F-B976-AE9028711F61}" srcOrd="0" destOrd="0" presId="urn:microsoft.com/office/officeart/2005/8/layout/process2"/>
    <dgm:cxn modelId="{48425556-A6A3-4AD6-9AFF-4F1C76FFD09D}" type="presOf" srcId="{8B4A3AF4-DA90-4C58-B4FC-8767FDD7BF50}" destId="{CCB1EE6E-3A5B-490B-9B76-019E46C7A83C}" srcOrd="1" destOrd="0" presId="urn:microsoft.com/office/officeart/2005/8/layout/process2"/>
    <dgm:cxn modelId="{D28FC679-DB2A-4696-8CAF-779000ADB776}" srcId="{813D44BC-9595-4A3D-A090-89B5CB91A1E2}" destId="{605BC58E-8537-4395-8550-9A4711C2CCDD}" srcOrd="10" destOrd="0" parTransId="{F08EF60D-6E2E-470C-8772-5AE6A2BAC8AE}" sibTransId="{14491446-D001-42BF-95DF-A6959E9ADD82}"/>
    <dgm:cxn modelId="{27C1FB18-930E-4F98-AC10-BA06DF4A770F}" type="presOf" srcId="{FF7AFA9E-6267-4916-AF78-C8D6332D310E}" destId="{CF047714-4ED8-4F62-A431-76420A71B07D}" srcOrd="0" destOrd="0" presId="urn:microsoft.com/office/officeart/2005/8/layout/process2"/>
    <dgm:cxn modelId="{232CB19C-EBD7-42A5-B1AB-2F24EB33104A}" type="presOf" srcId="{C9A5A741-AF26-4B74-A8F1-1EE090DC9EBE}" destId="{BE22525C-5C9C-435C-BBAB-0D0DC04139E1}" srcOrd="1" destOrd="0" presId="urn:microsoft.com/office/officeart/2005/8/layout/process2"/>
    <dgm:cxn modelId="{4B1CCF99-619F-4A89-A762-7C3DB97186DD}" type="presOf" srcId="{813D44BC-9595-4A3D-A090-89B5CB91A1E2}" destId="{88D151B3-81D2-46DE-BDB8-DD5EB3B94BA5}" srcOrd="0" destOrd="0" presId="urn:microsoft.com/office/officeart/2005/8/layout/process2"/>
    <dgm:cxn modelId="{C9937836-BA75-4C83-94B8-623E3FC608B8}" srcId="{813D44BC-9595-4A3D-A090-89B5CB91A1E2}" destId="{C06E593B-C763-4D8D-AB30-A3773EB7B8BD}" srcOrd="4" destOrd="0" parTransId="{5319F051-A1B8-4DCC-A665-06DA28DBB791}" sibTransId="{6E4AF416-8B8C-47CB-B500-A0F40E5BC944}"/>
    <dgm:cxn modelId="{70F9E77E-8272-4326-ACF4-FFB9D026AD39}" srcId="{813D44BC-9595-4A3D-A090-89B5CB91A1E2}" destId="{1A08BF3F-2AEF-435A-94EF-D551092F10A8}" srcOrd="3" destOrd="0" parTransId="{D85480E9-A492-434B-BA48-CA6BFD3690A3}" sibTransId="{C9A5A741-AF26-4B74-A8F1-1EE090DC9EBE}"/>
    <dgm:cxn modelId="{E152EF7C-CA51-4D1E-A288-C86012E5EB35}" type="presOf" srcId="{97D555CC-CDB1-4EDB-BF01-93FC42DF0F6F}" destId="{BF973E44-CE6F-4022-890D-84F26F245C2E}" srcOrd="0" destOrd="0" presId="urn:microsoft.com/office/officeart/2005/8/layout/process2"/>
    <dgm:cxn modelId="{A1D0F9DD-5F0A-43A9-AD54-AFF807A391B5}" type="presOf" srcId="{CF89A94C-CAD5-4EDA-84A2-7F216FD02D35}" destId="{FB3153EF-9F90-4476-8FB3-56F2D5434768}" srcOrd="0" destOrd="0" presId="urn:microsoft.com/office/officeart/2005/8/layout/process2"/>
    <dgm:cxn modelId="{71EFAF54-F4C2-4848-A5E7-79632A386B20}" type="presOf" srcId="{2BE36D18-B8CA-4255-9448-A319AE556215}" destId="{701A0A77-FEED-4FEB-850E-3BDE3E76D985}" srcOrd="1" destOrd="0" presId="urn:microsoft.com/office/officeart/2005/8/layout/process2"/>
    <dgm:cxn modelId="{C05B225F-B2C3-4323-8AA2-69191F52B13E}" type="presOf" srcId="{FF7AFA9E-6267-4916-AF78-C8D6332D310E}" destId="{5356B7D0-B094-4F51-9F5B-6E3F84AB9875}" srcOrd="1" destOrd="0" presId="urn:microsoft.com/office/officeart/2005/8/layout/process2"/>
    <dgm:cxn modelId="{21CFFD6C-D206-4EF2-B29D-A25A218A91A5}" type="presOf" srcId="{8CF88CAE-F354-49B8-8A40-6C95094E0ACC}" destId="{283AB191-A864-4DED-91CF-D4C5265A64BD}" srcOrd="1" destOrd="0" presId="urn:microsoft.com/office/officeart/2005/8/layout/process2"/>
    <dgm:cxn modelId="{C01D02F5-AA51-4EB3-AB10-88FA84797573}" type="presOf" srcId="{82707C9D-AF3D-4FB5-B11D-9EFE6D63DEE3}" destId="{0D25D420-C269-4518-8D1F-B40320D7C0F3}" srcOrd="0" destOrd="0" presId="urn:microsoft.com/office/officeart/2005/8/layout/process2"/>
    <dgm:cxn modelId="{20D923FD-3194-46E3-AFC6-2EB21BF9718C}" type="presOf" srcId="{605BC58E-8537-4395-8550-9A4711C2CCDD}" destId="{7CBF5547-5AD9-430F-8E01-A01097FF6036}" srcOrd="0" destOrd="0" presId="urn:microsoft.com/office/officeart/2005/8/layout/process2"/>
    <dgm:cxn modelId="{64D5C048-2959-4B20-A1A2-CC4842197965}" type="presOf" srcId="{238C7075-0FAE-40CB-8EDF-2C2D3C63862C}" destId="{5B448590-472B-4C76-89C4-B3DFCCB036B4}" srcOrd="0" destOrd="0" presId="urn:microsoft.com/office/officeart/2005/8/layout/process2"/>
    <dgm:cxn modelId="{7718F904-D309-48F5-9670-05A869A58197}" type="presOf" srcId="{79128AD1-C6D6-44CD-BA3E-C00E449A5908}" destId="{2E81A53F-2F94-4960-9345-D2BD1EF9B8D7}" srcOrd="0" destOrd="0" presId="urn:microsoft.com/office/officeart/2005/8/layout/process2"/>
    <dgm:cxn modelId="{3AE6A4F0-C0B3-457D-84EE-5D856CC1958F}" srcId="{813D44BC-9595-4A3D-A090-89B5CB91A1E2}" destId="{79128AD1-C6D6-44CD-BA3E-C00E449A5908}" srcOrd="0" destOrd="0" parTransId="{927ED1C7-94A4-49DC-AF68-B2C3E84FF941}" sibTransId="{2BE36D18-B8CA-4255-9448-A319AE556215}"/>
    <dgm:cxn modelId="{DDBC2BD3-1154-4386-8CF0-75526AD37B7C}" type="presOf" srcId="{0BB62A3B-2421-4028-985E-8D8261A29A6D}" destId="{DA98CC01-DA43-4E85-B458-82E9BCDDE08B}" srcOrd="0" destOrd="0" presId="urn:microsoft.com/office/officeart/2005/8/layout/process2"/>
    <dgm:cxn modelId="{423E1631-7014-4755-A2A1-B91621149324}" srcId="{813D44BC-9595-4A3D-A090-89B5CB91A1E2}" destId="{72FAB4C3-405E-4B36-833F-ADC50840C073}" srcOrd="8" destOrd="0" parTransId="{17314B5A-05FA-4598-B450-C0B1106E7209}" sibTransId="{78CF88E6-4FEA-43FB-BD49-A98289D59DB0}"/>
    <dgm:cxn modelId="{A7C04D35-0212-4105-BC94-9E0E256E6B0F}" type="presParOf" srcId="{88D151B3-81D2-46DE-BDB8-DD5EB3B94BA5}" destId="{2E81A53F-2F94-4960-9345-D2BD1EF9B8D7}" srcOrd="0" destOrd="0" presId="urn:microsoft.com/office/officeart/2005/8/layout/process2"/>
    <dgm:cxn modelId="{B49C4EC4-8CBE-42CF-A978-C1E943B97DBF}" type="presParOf" srcId="{88D151B3-81D2-46DE-BDB8-DD5EB3B94BA5}" destId="{BF35D296-A2E5-45C0-A854-0644D3DC5639}" srcOrd="1" destOrd="0" presId="urn:microsoft.com/office/officeart/2005/8/layout/process2"/>
    <dgm:cxn modelId="{E173BBD4-81A7-417C-A1E8-17753B17514A}" type="presParOf" srcId="{BF35D296-A2E5-45C0-A854-0644D3DC5639}" destId="{701A0A77-FEED-4FEB-850E-3BDE3E76D985}" srcOrd="0" destOrd="0" presId="urn:microsoft.com/office/officeart/2005/8/layout/process2"/>
    <dgm:cxn modelId="{37D00CB4-29B2-44E0-8B0C-F3086F7A9A44}" type="presParOf" srcId="{88D151B3-81D2-46DE-BDB8-DD5EB3B94BA5}" destId="{298CB739-217F-4AA6-A1E1-AA4E389305CF}" srcOrd="2" destOrd="0" presId="urn:microsoft.com/office/officeart/2005/8/layout/process2"/>
    <dgm:cxn modelId="{3DDB9A5C-0BCE-4D04-A3C1-141EA08321B9}" type="presParOf" srcId="{88D151B3-81D2-46DE-BDB8-DD5EB3B94BA5}" destId="{5B448590-472B-4C76-89C4-B3DFCCB036B4}" srcOrd="3" destOrd="0" presId="urn:microsoft.com/office/officeart/2005/8/layout/process2"/>
    <dgm:cxn modelId="{B51F12E8-1713-469F-9CBF-28DDED38955A}" type="presParOf" srcId="{5B448590-472B-4C76-89C4-B3DFCCB036B4}" destId="{AE525C09-C264-49A4-9154-C1458544408E}" srcOrd="0" destOrd="0" presId="urn:microsoft.com/office/officeart/2005/8/layout/process2"/>
    <dgm:cxn modelId="{2282C623-8883-4485-81FA-E4ED65174FBE}" type="presParOf" srcId="{88D151B3-81D2-46DE-BDB8-DD5EB3B94BA5}" destId="{8F91C1C6-7916-44C2-9C46-26F48D5F755E}" srcOrd="4" destOrd="0" presId="urn:microsoft.com/office/officeart/2005/8/layout/process2"/>
    <dgm:cxn modelId="{8E54A847-B64E-4B5C-9C6D-8A8AE5B96AF4}" type="presParOf" srcId="{88D151B3-81D2-46DE-BDB8-DD5EB3B94BA5}" destId="{2A8D4833-FD3C-40AA-A9FC-EA304FC90B0B}" srcOrd="5" destOrd="0" presId="urn:microsoft.com/office/officeart/2005/8/layout/process2"/>
    <dgm:cxn modelId="{B752DACE-AEDB-434E-8E26-01AEDF24E03A}" type="presParOf" srcId="{2A8D4833-FD3C-40AA-A9FC-EA304FC90B0B}" destId="{CCB1EE6E-3A5B-490B-9B76-019E46C7A83C}" srcOrd="0" destOrd="0" presId="urn:microsoft.com/office/officeart/2005/8/layout/process2"/>
    <dgm:cxn modelId="{1EECD511-72EA-460D-B600-B9FA15CE4856}" type="presParOf" srcId="{88D151B3-81D2-46DE-BDB8-DD5EB3B94BA5}" destId="{CA6B2189-DA09-48D3-9AFE-BB0E6EF1F7DD}" srcOrd="6" destOrd="0" presId="urn:microsoft.com/office/officeart/2005/8/layout/process2"/>
    <dgm:cxn modelId="{A11F7722-A897-463B-921B-8D91CF511C5A}" type="presParOf" srcId="{88D151B3-81D2-46DE-BDB8-DD5EB3B94BA5}" destId="{103CA0E0-ADBA-4B99-959D-E6C84D916696}" srcOrd="7" destOrd="0" presId="urn:microsoft.com/office/officeart/2005/8/layout/process2"/>
    <dgm:cxn modelId="{2278F8AA-B278-4801-BB46-02AB080D4D69}" type="presParOf" srcId="{103CA0E0-ADBA-4B99-959D-E6C84D916696}" destId="{BE22525C-5C9C-435C-BBAB-0D0DC04139E1}" srcOrd="0" destOrd="0" presId="urn:microsoft.com/office/officeart/2005/8/layout/process2"/>
    <dgm:cxn modelId="{25F28D03-815C-46F3-AE18-975CF79D9019}" type="presParOf" srcId="{88D151B3-81D2-46DE-BDB8-DD5EB3B94BA5}" destId="{0E7D74F5-3639-453F-B470-B24042986067}" srcOrd="8" destOrd="0" presId="urn:microsoft.com/office/officeart/2005/8/layout/process2"/>
    <dgm:cxn modelId="{9695243C-BF20-4655-B2E9-22B65457E345}" type="presParOf" srcId="{88D151B3-81D2-46DE-BDB8-DD5EB3B94BA5}" destId="{18122AF3-6110-4816-82E6-725634ADBF4B}" srcOrd="9" destOrd="0" presId="urn:microsoft.com/office/officeart/2005/8/layout/process2"/>
    <dgm:cxn modelId="{96C64D79-6EF8-494B-8EDB-5087453414AF}" type="presParOf" srcId="{18122AF3-6110-4816-82E6-725634ADBF4B}" destId="{4257B826-B99F-4441-AACE-734CA00C7834}" srcOrd="0" destOrd="0" presId="urn:microsoft.com/office/officeart/2005/8/layout/process2"/>
    <dgm:cxn modelId="{996F02A6-F19C-4953-9352-43C5E551375B}" type="presParOf" srcId="{88D151B3-81D2-46DE-BDB8-DD5EB3B94BA5}" destId="{BE468535-7A0F-4406-80D2-2971815C5A23}" srcOrd="10" destOrd="0" presId="urn:microsoft.com/office/officeart/2005/8/layout/process2"/>
    <dgm:cxn modelId="{E8C45EC2-1AE0-4AD0-BDBF-E8E526FFCE1A}" type="presParOf" srcId="{88D151B3-81D2-46DE-BDB8-DD5EB3B94BA5}" destId="{FB3153EF-9F90-4476-8FB3-56F2D5434768}" srcOrd="11" destOrd="0" presId="urn:microsoft.com/office/officeart/2005/8/layout/process2"/>
    <dgm:cxn modelId="{07A57784-C409-4F76-894F-BD669791D643}" type="presParOf" srcId="{FB3153EF-9F90-4476-8FB3-56F2D5434768}" destId="{20135D1F-C578-48A5-B184-A27DE73372FC}" srcOrd="0" destOrd="0" presId="urn:microsoft.com/office/officeart/2005/8/layout/process2"/>
    <dgm:cxn modelId="{592136B6-181F-4692-9329-C5970C034309}" type="presParOf" srcId="{88D151B3-81D2-46DE-BDB8-DD5EB3B94BA5}" destId="{BF973E44-CE6F-4022-890D-84F26F245C2E}" srcOrd="12" destOrd="0" presId="urn:microsoft.com/office/officeart/2005/8/layout/process2"/>
    <dgm:cxn modelId="{04D30499-F33B-4D77-9771-2EFFC50FF3A0}" type="presParOf" srcId="{88D151B3-81D2-46DE-BDB8-DD5EB3B94BA5}" destId="{01C535ED-810D-4D3F-B976-AE9028711F61}" srcOrd="13" destOrd="0" presId="urn:microsoft.com/office/officeart/2005/8/layout/process2"/>
    <dgm:cxn modelId="{FF5B74A7-9EA1-431F-81EC-7D181B26591A}" type="presParOf" srcId="{01C535ED-810D-4D3F-B976-AE9028711F61}" destId="{283AB191-A864-4DED-91CF-D4C5265A64BD}" srcOrd="0" destOrd="0" presId="urn:microsoft.com/office/officeart/2005/8/layout/process2"/>
    <dgm:cxn modelId="{E6E3BD32-F5DE-4D74-85FC-D98516BE3FC2}" type="presParOf" srcId="{88D151B3-81D2-46DE-BDB8-DD5EB3B94BA5}" destId="{0D25D420-C269-4518-8D1F-B40320D7C0F3}" srcOrd="14" destOrd="0" presId="urn:microsoft.com/office/officeart/2005/8/layout/process2"/>
    <dgm:cxn modelId="{39718323-3737-453B-B85E-C4276BF6A953}" type="presParOf" srcId="{88D151B3-81D2-46DE-BDB8-DD5EB3B94BA5}" destId="{CF047714-4ED8-4F62-A431-76420A71B07D}" srcOrd="15" destOrd="0" presId="urn:microsoft.com/office/officeart/2005/8/layout/process2"/>
    <dgm:cxn modelId="{6ECA991A-A0FF-444C-9155-A502F6E502EB}" type="presParOf" srcId="{CF047714-4ED8-4F62-A431-76420A71B07D}" destId="{5356B7D0-B094-4F51-9F5B-6E3F84AB9875}" srcOrd="0" destOrd="0" presId="urn:microsoft.com/office/officeart/2005/8/layout/process2"/>
    <dgm:cxn modelId="{16117D02-3BE1-4D10-8A84-B12BF714FD36}" type="presParOf" srcId="{88D151B3-81D2-46DE-BDB8-DD5EB3B94BA5}" destId="{C0CD4917-53BC-4BD9-B4B6-D45CDE339B5C}" srcOrd="16" destOrd="0" presId="urn:microsoft.com/office/officeart/2005/8/layout/process2"/>
    <dgm:cxn modelId="{FAA59964-9561-4EBF-A4D5-DF052D020E0E}" type="presParOf" srcId="{88D151B3-81D2-46DE-BDB8-DD5EB3B94BA5}" destId="{6AE87A14-AE31-4512-A5A2-871C512DEBA9}" srcOrd="17" destOrd="0" presId="urn:microsoft.com/office/officeart/2005/8/layout/process2"/>
    <dgm:cxn modelId="{0F46B795-7432-4FEB-9342-9279683C22E1}" type="presParOf" srcId="{6AE87A14-AE31-4512-A5A2-871C512DEBA9}" destId="{2CD9EF92-BA3C-4551-BE1A-9D70615F20D9}" srcOrd="0" destOrd="0" presId="urn:microsoft.com/office/officeart/2005/8/layout/process2"/>
    <dgm:cxn modelId="{F02D5C7C-44D7-4E9C-9659-025D87654C32}" type="presParOf" srcId="{88D151B3-81D2-46DE-BDB8-DD5EB3B94BA5}" destId="{8F6B3F09-DA9A-4A13-B295-B1A6CCE25E9C}" srcOrd="18" destOrd="0" presId="urn:microsoft.com/office/officeart/2005/8/layout/process2"/>
    <dgm:cxn modelId="{6CADE083-12D8-44F1-855A-6E5EB4E7FA56}" type="presParOf" srcId="{88D151B3-81D2-46DE-BDB8-DD5EB3B94BA5}" destId="{DA98CC01-DA43-4E85-B458-82E9BCDDE08B}" srcOrd="19" destOrd="0" presId="urn:microsoft.com/office/officeart/2005/8/layout/process2"/>
    <dgm:cxn modelId="{A9BC2F7F-B60D-4D6D-982B-072C5D857CB1}" type="presParOf" srcId="{DA98CC01-DA43-4E85-B458-82E9BCDDE08B}" destId="{06714189-453B-4EA5-AEB9-A568571797E5}" srcOrd="0" destOrd="0" presId="urn:microsoft.com/office/officeart/2005/8/layout/process2"/>
    <dgm:cxn modelId="{40B5BCBC-6320-4AF7-8DF9-DD1D9E4AEDB4}" type="presParOf" srcId="{88D151B3-81D2-46DE-BDB8-DD5EB3B94BA5}" destId="{7CBF5547-5AD9-430F-8E01-A01097FF6036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E28DE-96E5-4F3A-BADA-07135579034B}">
      <dsp:nvSpPr>
        <dsp:cNvPr id="0" name=""/>
        <dsp:cNvSpPr/>
      </dsp:nvSpPr>
      <dsp:spPr>
        <a:xfrm>
          <a:off x="1633887" y="-75368"/>
          <a:ext cx="2227947" cy="11958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ผู้ทำบัญชี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(Bookkeeper)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1668913" y="-40342"/>
        <a:ext cx="2157895" cy="1125820"/>
      </dsp:txXfrm>
    </dsp:sp>
    <dsp:sp modelId="{913CF152-8CB5-4E1C-B537-208158DC93ED}">
      <dsp:nvSpPr>
        <dsp:cNvPr id="0" name=""/>
        <dsp:cNvSpPr/>
      </dsp:nvSpPr>
      <dsp:spPr>
        <a:xfrm>
          <a:off x="4008078" y="-62153"/>
          <a:ext cx="2130434" cy="11694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55076"/>
            <a:satOff val="3240"/>
            <a:lumOff val="585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455076"/>
              <a:satOff val="3240"/>
              <a:lumOff val="5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นักบัญชี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(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Accountant)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4042330" y="-27901"/>
        <a:ext cx="2061930" cy="1100939"/>
      </dsp:txXfrm>
    </dsp:sp>
    <dsp:sp modelId="{67858ECB-E5F5-4D2B-B4E6-A633B5AAD8C6}">
      <dsp:nvSpPr>
        <dsp:cNvPr id="0" name=""/>
        <dsp:cNvSpPr/>
      </dsp:nvSpPr>
      <dsp:spPr>
        <a:xfrm>
          <a:off x="3550800" y="3876560"/>
          <a:ext cx="670798" cy="670798"/>
        </a:xfrm>
        <a:prstGeom prst="triangle">
          <a:avLst/>
        </a:prstGeom>
        <a:solidFill>
          <a:schemeClr val="accent4">
            <a:tint val="40000"/>
            <a:alpha val="90000"/>
            <a:hueOff val="-910153"/>
            <a:satOff val="6481"/>
            <a:lumOff val="1171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910153"/>
              <a:satOff val="6481"/>
              <a:lumOff val="11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A90C83-66F5-48FC-9FF2-60E8B5FF5F13}">
      <dsp:nvSpPr>
        <dsp:cNvPr id="0" name=""/>
        <dsp:cNvSpPr/>
      </dsp:nvSpPr>
      <dsp:spPr>
        <a:xfrm rot="240000">
          <a:off x="1556893" y="3562044"/>
          <a:ext cx="4658613" cy="335668"/>
        </a:xfrm>
        <a:prstGeom prst="rect">
          <a:avLst/>
        </a:prstGeom>
        <a:solidFill>
          <a:schemeClr val="accent4">
            <a:tint val="40000"/>
            <a:alpha val="90000"/>
            <a:hueOff val="-1365229"/>
            <a:satOff val="9721"/>
            <a:lumOff val="1756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1365229"/>
              <a:satOff val="9721"/>
              <a:lumOff val="175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DC6CF-0529-46EC-A20F-B4D8BCF790CF}">
      <dsp:nvSpPr>
        <dsp:cNvPr id="0" name=""/>
        <dsp:cNvSpPr/>
      </dsp:nvSpPr>
      <dsp:spPr>
        <a:xfrm rot="240000">
          <a:off x="4172995" y="3090451"/>
          <a:ext cx="1841283" cy="534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การแปลความหมาย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4199098" y="3116554"/>
        <a:ext cx="1789077" cy="482509"/>
      </dsp:txXfrm>
    </dsp:sp>
    <dsp:sp modelId="{6111BDBE-8716-4E79-9825-2332E81B74E1}">
      <dsp:nvSpPr>
        <dsp:cNvPr id="0" name=""/>
        <dsp:cNvSpPr/>
      </dsp:nvSpPr>
      <dsp:spPr>
        <a:xfrm rot="240000">
          <a:off x="4260450" y="2497160"/>
          <a:ext cx="1755812" cy="540692"/>
        </a:xfrm>
        <a:prstGeom prst="roundRect">
          <a:avLst/>
        </a:prstGeom>
        <a:gradFill rotWithShape="0">
          <a:gsLst>
            <a:gs pos="0">
              <a:schemeClr val="accent4">
                <a:hueOff val="-277017"/>
                <a:satOff val="-1187"/>
                <a:lumOff val="1569"/>
                <a:alphaOff val="0"/>
                <a:tint val="96000"/>
                <a:lumMod val="100000"/>
              </a:schemeClr>
            </a:gs>
            <a:gs pos="78000">
              <a:schemeClr val="accent4">
                <a:hueOff val="-277017"/>
                <a:satOff val="-1187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การสรุปผล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4286844" y="2523554"/>
        <a:ext cx="1703024" cy="487904"/>
      </dsp:txXfrm>
    </dsp:sp>
    <dsp:sp modelId="{3F1C1CEE-5833-4319-BA3C-352E8E0B5059}">
      <dsp:nvSpPr>
        <dsp:cNvPr id="0" name=""/>
        <dsp:cNvSpPr/>
      </dsp:nvSpPr>
      <dsp:spPr>
        <a:xfrm rot="240000">
          <a:off x="4267820" y="1909469"/>
          <a:ext cx="1830513" cy="535468"/>
        </a:xfrm>
        <a:prstGeom prst="roundRect">
          <a:avLst/>
        </a:prstGeom>
        <a:gradFill rotWithShape="0">
          <a:gsLst>
            <a:gs pos="0">
              <a:schemeClr val="accent4">
                <a:hueOff val="-554034"/>
                <a:satOff val="-2375"/>
                <a:lumOff val="3137"/>
                <a:alphaOff val="0"/>
                <a:tint val="96000"/>
                <a:lumMod val="100000"/>
              </a:schemeClr>
            </a:gs>
            <a:gs pos="78000">
              <a:schemeClr val="accent4">
                <a:hueOff val="-554034"/>
                <a:satOff val="-2375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การจำแนก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4293959" y="1935608"/>
        <a:ext cx="1778235" cy="483190"/>
      </dsp:txXfrm>
    </dsp:sp>
    <dsp:sp modelId="{1653CCBF-4D64-433D-A244-0DEA6914B1D5}">
      <dsp:nvSpPr>
        <dsp:cNvPr id="0" name=""/>
        <dsp:cNvSpPr/>
      </dsp:nvSpPr>
      <dsp:spPr>
        <a:xfrm rot="240000">
          <a:off x="4308520" y="1319448"/>
          <a:ext cx="1838553" cy="534906"/>
        </a:xfrm>
        <a:prstGeom prst="roundRect">
          <a:avLst/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การจดบันทึก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4334632" y="1345560"/>
        <a:ext cx="1786329" cy="482682"/>
      </dsp:txXfrm>
    </dsp:sp>
    <dsp:sp modelId="{373C7BF8-5552-4A68-826A-BBE9F89DF2B2}">
      <dsp:nvSpPr>
        <dsp:cNvPr id="0" name=""/>
        <dsp:cNvSpPr/>
      </dsp:nvSpPr>
      <dsp:spPr>
        <a:xfrm rot="240000">
          <a:off x="1802769" y="2932591"/>
          <a:ext cx="1930865" cy="528451"/>
        </a:xfrm>
        <a:prstGeom prst="roundRect">
          <a:avLst/>
        </a:prstGeom>
        <a:gradFill rotWithShape="0">
          <a:gsLst>
            <a:gs pos="0">
              <a:schemeClr val="accent4">
                <a:hueOff val="-1108069"/>
                <a:satOff val="-4749"/>
                <a:lumOff val="6275"/>
                <a:alphaOff val="0"/>
                <a:tint val="96000"/>
                <a:lumMod val="100000"/>
              </a:schemeClr>
            </a:gs>
            <a:gs pos="78000">
              <a:schemeClr val="accent4">
                <a:hueOff val="-1108069"/>
                <a:satOff val="-4749"/>
                <a:lumOff val="627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การสรุปผล</a:t>
          </a:r>
        </a:p>
      </dsp:txBody>
      <dsp:txXfrm>
        <a:off x="1828566" y="2958388"/>
        <a:ext cx="1879271" cy="476857"/>
      </dsp:txXfrm>
    </dsp:sp>
    <dsp:sp modelId="{A14D90A7-2E49-4B0A-BD95-86822F505121}">
      <dsp:nvSpPr>
        <dsp:cNvPr id="0" name=""/>
        <dsp:cNvSpPr/>
      </dsp:nvSpPr>
      <dsp:spPr>
        <a:xfrm rot="240000">
          <a:off x="1907457" y="2338095"/>
          <a:ext cx="1810929" cy="536838"/>
        </a:xfrm>
        <a:prstGeom prst="roundRect">
          <a:avLst/>
        </a:prstGeom>
        <a:gradFill rotWithShape="0">
          <a:gsLst>
            <a:gs pos="0">
              <a:schemeClr val="accent4">
                <a:hueOff val="-1385086"/>
                <a:satOff val="-5937"/>
                <a:lumOff val="7843"/>
                <a:alphaOff val="0"/>
                <a:tint val="96000"/>
                <a:lumMod val="100000"/>
              </a:schemeClr>
            </a:gs>
            <a:gs pos="78000">
              <a:schemeClr val="accent4">
                <a:hueOff val="-1385086"/>
                <a:satOff val="-5937"/>
                <a:lumOff val="784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การจำแนก</a:t>
          </a:r>
        </a:p>
      </dsp:txBody>
      <dsp:txXfrm>
        <a:off x="1933663" y="2364301"/>
        <a:ext cx="1758517" cy="484426"/>
      </dsp:txXfrm>
    </dsp:sp>
    <dsp:sp modelId="{B8345528-77D7-4239-AD92-3FC576844198}">
      <dsp:nvSpPr>
        <dsp:cNvPr id="0" name=""/>
        <dsp:cNvSpPr/>
      </dsp:nvSpPr>
      <dsp:spPr>
        <a:xfrm rot="240000">
          <a:off x="1902281" y="1751282"/>
          <a:ext cx="1910722" cy="529859"/>
        </a:xfrm>
        <a:prstGeom prst="roundRect">
          <a:avLst/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rPr>
            <a:t>การจดบันทึก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_Layiji MaHaNiYom V 1.2" pitchFamily="2" charset="0"/>
            <a:cs typeface="_Layiji MaHaNiYom V 1.2" pitchFamily="2" charset="0"/>
          </a:endParaRPr>
        </a:p>
      </dsp:txBody>
      <dsp:txXfrm>
        <a:off x="1928147" y="1777148"/>
        <a:ext cx="1858990" cy="478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1A53F-2F94-4960-9345-D2BD1EF9B8D7}">
      <dsp:nvSpPr>
        <dsp:cNvPr id="0" name=""/>
        <dsp:cNvSpPr/>
      </dsp:nvSpPr>
      <dsp:spPr>
        <a:xfrm>
          <a:off x="2450430" y="3107"/>
          <a:ext cx="2871539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วิเคราะห์รายการค้า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>
        <a:off x="2462069" y="14746"/>
        <a:ext cx="2848261" cy="374118"/>
      </dsp:txXfrm>
    </dsp:sp>
    <dsp:sp modelId="{BF35D296-A2E5-45C0-A854-0644D3DC5639}">
      <dsp:nvSpPr>
        <dsp:cNvPr id="0" name=""/>
        <dsp:cNvSpPr/>
      </dsp:nvSpPr>
      <dsp:spPr>
        <a:xfrm rot="5400000">
          <a:off x="3811688" y="410439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425342"/>
        <a:ext cx="107296" cy="104316"/>
      </dsp:txXfrm>
    </dsp:sp>
    <dsp:sp modelId="{298CB739-217F-4AA6-A1E1-AA4E389305CF}">
      <dsp:nvSpPr>
        <dsp:cNvPr id="0" name=""/>
        <dsp:cNvSpPr/>
      </dsp:nvSpPr>
      <dsp:spPr>
        <a:xfrm>
          <a:off x="2269956" y="599202"/>
          <a:ext cx="3232487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บันทึกรายการในสมุดรายวัน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>
        <a:off x="2281595" y="610841"/>
        <a:ext cx="3209209" cy="374118"/>
      </dsp:txXfrm>
    </dsp:sp>
    <dsp:sp modelId="{5B448590-472B-4C76-89C4-B3DFCCB036B4}">
      <dsp:nvSpPr>
        <dsp:cNvPr id="0" name=""/>
        <dsp:cNvSpPr/>
      </dsp:nvSpPr>
      <dsp:spPr>
        <a:xfrm rot="5400000">
          <a:off x="3811688" y="1006533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1021436"/>
        <a:ext cx="107296" cy="104316"/>
      </dsp:txXfrm>
    </dsp:sp>
    <dsp:sp modelId="{8F91C1C6-7916-44C2-9C46-26F48D5F755E}">
      <dsp:nvSpPr>
        <dsp:cNvPr id="0" name=""/>
        <dsp:cNvSpPr/>
      </dsp:nvSpPr>
      <dsp:spPr>
        <a:xfrm>
          <a:off x="2077449" y="1195297"/>
          <a:ext cx="3617500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ผ่านรายการไปบัญชีแยกประเภท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>
        <a:off x="2089088" y="1206936"/>
        <a:ext cx="3594222" cy="374118"/>
      </dsp:txXfrm>
    </dsp:sp>
    <dsp:sp modelId="{2A8D4833-FD3C-40AA-A9FC-EA304FC90B0B}">
      <dsp:nvSpPr>
        <dsp:cNvPr id="0" name=""/>
        <dsp:cNvSpPr/>
      </dsp:nvSpPr>
      <dsp:spPr>
        <a:xfrm rot="5400000">
          <a:off x="3811688" y="1602628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1617531"/>
        <a:ext cx="107296" cy="104316"/>
      </dsp:txXfrm>
    </dsp:sp>
    <dsp:sp modelId="{CA6B2189-DA09-48D3-9AFE-BB0E6EF1F7DD}">
      <dsp:nvSpPr>
        <dsp:cNvPr id="0" name=""/>
        <dsp:cNvSpPr/>
      </dsp:nvSpPr>
      <dsp:spPr>
        <a:xfrm>
          <a:off x="1848851" y="1791392"/>
          <a:ext cx="4074697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จัดทำงบทดลองก่อนรายการปรับปรุง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>
        <a:off x="1860490" y="1803031"/>
        <a:ext cx="4051419" cy="374118"/>
      </dsp:txXfrm>
    </dsp:sp>
    <dsp:sp modelId="{103CA0E0-ADBA-4B99-959D-E6C84D916696}">
      <dsp:nvSpPr>
        <dsp:cNvPr id="0" name=""/>
        <dsp:cNvSpPr/>
      </dsp:nvSpPr>
      <dsp:spPr>
        <a:xfrm rot="5327695">
          <a:off x="3826713" y="2186692"/>
          <a:ext cx="131005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8154" y="2210608"/>
        <a:ext cx="107296" cy="91704"/>
      </dsp:txXfrm>
    </dsp:sp>
    <dsp:sp modelId="{0E7D74F5-3639-453F-B470-B24042986067}">
      <dsp:nvSpPr>
        <dsp:cNvPr id="0" name=""/>
        <dsp:cNvSpPr/>
      </dsp:nvSpPr>
      <dsp:spPr>
        <a:xfrm>
          <a:off x="1740568" y="2363424"/>
          <a:ext cx="4315329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บันทึกรายการปรับปรุง</a:t>
          </a:r>
        </a:p>
      </dsp:txBody>
      <dsp:txXfrm>
        <a:off x="1752207" y="2375063"/>
        <a:ext cx="4292051" cy="374118"/>
      </dsp:txXfrm>
    </dsp:sp>
    <dsp:sp modelId="{18122AF3-6110-4816-82E6-725634ADBF4B}">
      <dsp:nvSpPr>
        <dsp:cNvPr id="0" name=""/>
        <dsp:cNvSpPr/>
      </dsp:nvSpPr>
      <dsp:spPr>
        <a:xfrm rot="5466696">
          <a:off x="3808665" y="2782787"/>
          <a:ext cx="167101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9053" y="2788656"/>
        <a:ext cx="107296" cy="116971"/>
      </dsp:txXfrm>
    </dsp:sp>
    <dsp:sp modelId="{BE468535-7A0F-4406-80D2-2971815C5A23}">
      <dsp:nvSpPr>
        <dsp:cNvPr id="0" name=""/>
        <dsp:cNvSpPr/>
      </dsp:nvSpPr>
      <dsp:spPr>
        <a:xfrm>
          <a:off x="1596186" y="2983581"/>
          <a:ext cx="4580026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จัดทำงบทดลองหลังรายการปรับปรุง</a:t>
          </a:r>
        </a:p>
      </dsp:txBody>
      <dsp:txXfrm>
        <a:off x="1607825" y="2995220"/>
        <a:ext cx="4556748" cy="374118"/>
      </dsp:txXfrm>
    </dsp:sp>
    <dsp:sp modelId="{FB3153EF-9F90-4476-8FB3-56F2D5434768}">
      <dsp:nvSpPr>
        <dsp:cNvPr id="0" name=""/>
        <dsp:cNvSpPr/>
      </dsp:nvSpPr>
      <dsp:spPr>
        <a:xfrm rot="5400000">
          <a:off x="3811688" y="3390913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3405816"/>
        <a:ext cx="107296" cy="104316"/>
      </dsp:txXfrm>
    </dsp:sp>
    <dsp:sp modelId="{BF973E44-CE6F-4022-890D-84F26F245C2E}">
      <dsp:nvSpPr>
        <dsp:cNvPr id="0" name=""/>
        <dsp:cNvSpPr/>
      </dsp:nvSpPr>
      <dsp:spPr>
        <a:xfrm>
          <a:off x="1427746" y="3579676"/>
          <a:ext cx="4916907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บันทึกรายการปิดบัญชี</a:t>
          </a:r>
        </a:p>
      </dsp:txBody>
      <dsp:txXfrm>
        <a:off x="1439385" y="3591315"/>
        <a:ext cx="4893629" cy="374118"/>
      </dsp:txXfrm>
    </dsp:sp>
    <dsp:sp modelId="{01C535ED-810D-4D3F-B976-AE9028711F61}">
      <dsp:nvSpPr>
        <dsp:cNvPr id="0" name=""/>
        <dsp:cNvSpPr/>
      </dsp:nvSpPr>
      <dsp:spPr>
        <a:xfrm rot="5400000">
          <a:off x="3811688" y="3987007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4001910"/>
        <a:ext cx="107296" cy="104316"/>
      </dsp:txXfrm>
    </dsp:sp>
    <dsp:sp modelId="{0D25D420-C269-4518-8D1F-B40320D7C0F3}">
      <dsp:nvSpPr>
        <dsp:cNvPr id="0" name=""/>
        <dsp:cNvSpPr/>
      </dsp:nvSpPr>
      <dsp:spPr>
        <a:xfrm>
          <a:off x="1271338" y="4175771"/>
          <a:ext cx="5229722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จัดทำกระดาษทำการ</a:t>
          </a:r>
        </a:p>
      </dsp:txBody>
      <dsp:txXfrm>
        <a:off x="1282977" y="4187410"/>
        <a:ext cx="5206444" cy="374118"/>
      </dsp:txXfrm>
    </dsp:sp>
    <dsp:sp modelId="{CF047714-4ED8-4F62-A431-76420A71B07D}">
      <dsp:nvSpPr>
        <dsp:cNvPr id="0" name=""/>
        <dsp:cNvSpPr/>
      </dsp:nvSpPr>
      <dsp:spPr>
        <a:xfrm rot="5400000">
          <a:off x="3811688" y="4583102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4598005"/>
        <a:ext cx="107296" cy="104316"/>
      </dsp:txXfrm>
    </dsp:sp>
    <dsp:sp modelId="{C0CD4917-53BC-4BD9-B4B6-D45CDE339B5C}">
      <dsp:nvSpPr>
        <dsp:cNvPr id="0" name=""/>
        <dsp:cNvSpPr/>
      </dsp:nvSpPr>
      <dsp:spPr>
        <a:xfrm>
          <a:off x="1102890" y="4771866"/>
          <a:ext cx="5566619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จัดทำงบการเงิน</a:t>
          </a:r>
        </a:p>
      </dsp:txBody>
      <dsp:txXfrm>
        <a:off x="1114529" y="4783505"/>
        <a:ext cx="5543341" cy="374118"/>
      </dsp:txXfrm>
    </dsp:sp>
    <dsp:sp modelId="{6AE87A14-AE31-4512-A5A2-871C512DEBA9}">
      <dsp:nvSpPr>
        <dsp:cNvPr id="0" name=""/>
        <dsp:cNvSpPr/>
      </dsp:nvSpPr>
      <dsp:spPr>
        <a:xfrm rot="5400000">
          <a:off x="3811688" y="5179197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5194100"/>
        <a:ext cx="107296" cy="104316"/>
      </dsp:txXfrm>
    </dsp:sp>
    <dsp:sp modelId="{8F6B3F09-DA9A-4A13-B295-B1A6CCE25E9C}">
      <dsp:nvSpPr>
        <dsp:cNvPr id="0" name=""/>
        <dsp:cNvSpPr/>
      </dsp:nvSpPr>
      <dsp:spPr>
        <a:xfrm>
          <a:off x="1006640" y="5367960"/>
          <a:ext cx="5759118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บันทึกรายการเปิดบัญชี</a:t>
          </a:r>
        </a:p>
      </dsp:txBody>
      <dsp:txXfrm>
        <a:off x="1018279" y="5379599"/>
        <a:ext cx="5735840" cy="374118"/>
      </dsp:txXfrm>
    </dsp:sp>
    <dsp:sp modelId="{DA98CC01-DA43-4E85-B458-82E9BCDDE08B}">
      <dsp:nvSpPr>
        <dsp:cNvPr id="0" name=""/>
        <dsp:cNvSpPr/>
      </dsp:nvSpPr>
      <dsp:spPr>
        <a:xfrm rot="5400000">
          <a:off x="3811688" y="5775292"/>
          <a:ext cx="149023" cy="178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Niramit AS" pitchFamily="2" charset="-34"/>
            <a:cs typeface="TH Niramit AS" pitchFamily="2" charset="-34"/>
          </a:endParaRPr>
        </a:p>
      </dsp:txBody>
      <dsp:txXfrm rot="-5400000">
        <a:off x="3832552" y="5790195"/>
        <a:ext cx="107296" cy="104316"/>
      </dsp:txXfrm>
    </dsp:sp>
    <dsp:sp modelId="{7CBF5547-5AD9-430F-8E01-A01097FF6036}">
      <dsp:nvSpPr>
        <dsp:cNvPr id="0" name=""/>
        <dsp:cNvSpPr/>
      </dsp:nvSpPr>
      <dsp:spPr>
        <a:xfrm>
          <a:off x="862258" y="5964055"/>
          <a:ext cx="6047882" cy="39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กลับรายการปรับปรุง</a:t>
          </a:r>
        </a:p>
      </dsp:txBody>
      <dsp:txXfrm>
        <a:off x="873897" y="5975694"/>
        <a:ext cx="6024604" cy="37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A8E08-35F0-4E38-B4CC-4393FBDE6729}" type="datetimeFigureOut">
              <a:rPr lang="th-TH" smtClean="0"/>
              <a:t>15/05/60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5DAB-FD58-4A2E-9D38-166FCDCD65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2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55DAB-FD58-4A2E-9D38-166FCDCD65BE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70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64DDD46-15EA-49E3-A074-44629E5E7957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33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B9E295B-2652-432A-98A4-B333E5617310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966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C482CFF-7BAC-4E31-B6AF-E0531D129656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910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52355E7-AFD6-4F73-B16B-F2410574C19F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852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7E04B3A-EB51-446E-8346-4B563A6AD400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847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55DAB-FD58-4A2E-9D38-166FCDCD65BE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68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1A8E58E-B4E6-4E76-A24A-8780CB5C9AD4}" type="slidenum">
              <a:rPr lang="en-US" altLang="ja-JP" sz="1200">
                <a:latin typeface="Calibri" panose="020F0502020204030204" pitchFamily="34" charset="0"/>
              </a:rPr>
              <a:pPr eaLnBrk="1" hangingPunct="1"/>
              <a:t>78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198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55DAB-FD58-4A2E-9D38-166FCDCD65BE}" type="slidenum">
              <a:rPr lang="th-TH" smtClean="0"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0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9FFB-21F0-4C98-AA0C-3EF07DCCD3D2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546-ACE9-45F5-AF81-C05E73142C7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B7A7-C778-4C61-88B5-4754596214A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24F2-6E27-4F7E-9C4D-D959E4477F3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B81-C0F2-4C4A-A362-36B94329BA4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0B79-CEC3-475E-B021-EB552176B58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3D9-40E2-408B-AFDA-C472442CCBBB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5CC-4D96-4DE1-AD80-F4474135DFE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18" y="914400"/>
            <a:ext cx="10915649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10871200" cy="3886200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6198-A018-486B-8ABE-25E3F538E5A7}" type="datetime1">
              <a:rPr lang="en-US" altLang="ja-JP" smtClean="0"/>
              <a:t>5/15/2017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HGS明朝E"/>
              </a:defRPr>
            </a:lvl1pPr>
          </a:lstStyle>
          <a:p>
            <a:fld id="{AC005095-CACA-4646-B839-C3EF4043F9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12601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18" y="914400"/>
            <a:ext cx="10915649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5334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2209800"/>
            <a:ext cx="5334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429C-4887-4BF7-BD68-9F3847EB726A}" type="datetime1">
              <a:rPr lang="en-US" altLang="ja-JP" smtClean="0"/>
              <a:t>5/15/2017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HGS明朝E"/>
              </a:defRPr>
            </a:lvl1pPr>
          </a:lstStyle>
          <a:p>
            <a:fld id="{4308D85F-C340-464B-902C-F802D005AA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24106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426B-3A4A-4981-8935-6C1EE0BCB9D4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6266-F8DB-4AA0-A050-90BE707F7172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314D-3BE1-4370-84A7-BE6A3B5E89DA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AC5D-72DE-4608-808D-9834F8D29F70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2CA9-4E0B-472B-BDC8-AC2555ECAFF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AB2-A624-4D07-840A-4C393D01CEEC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71-0B57-4C8A-8F9D-927F151C868B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F759-F942-49E2-A8D8-7E206E2CEED6}" type="datetime1">
              <a:rPr lang="en-US" smtClean="0"/>
              <a:t>5/15/2017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6503-2F55-4145-9D1C-D638DF772BD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  <p:sldLayoutId id="214748367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345" y="3227682"/>
            <a:ext cx="9288379" cy="1646302"/>
          </a:xfrm>
        </p:spPr>
        <p:txBody>
          <a:bodyPr/>
          <a:lstStyle/>
          <a:p>
            <a:pPr algn="ctr"/>
            <a:r>
              <a:rPr lang="th-TH" sz="6600" b="1" dirty="0" smtClean="0">
                <a:solidFill>
                  <a:srgbClr val="0070C0"/>
                </a:solidFill>
              </a:rPr>
              <a:t>แนวปฏิบัติทางการบัญชี</a:t>
            </a:r>
            <a:br>
              <a:rPr lang="th-TH" sz="6600" b="1" dirty="0" smtClean="0">
                <a:solidFill>
                  <a:srgbClr val="0070C0"/>
                </a:solidFill>
              </a:rPr>
            </a:br>
            <a:r>
              <a:rPr lang="th-TH" sz="6600" b="1" dirty="0" smtClean="0">
                <a:solidFill>
                  <a:srgbClr val="0070C0"/>
                </a:solidFill>
              </a:rPr>
              <a:t>มาตรฐานการบัญชีภาครัฐ และ</a:t>
            </a:r>
            <a:br>
              <a:rPr lang="th-TH" sz="6600" b="1" dirty="0" smtClean="0">
                <a:solidFill>
                  <a:srgbClr val="0070C0"/>
                </a:solidFill>
              </a:rPr>
            </a:br>
            <a:r>
              <a:rPr lang="th-TH" sz="6600" b="1" dirty="0" smtClean="0">
                <a:solidFill>
                  <a:srgbClr val="0070C0"/>
                </a:solidFill>
              </a:rPr>
              <a:t>การนำเสนองบการเงิน</a:t>
            </a:r>
            <a:endParaRPr lang="th-TH" sz="6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2598" y="4400161"/>
            <a:ext cx="928837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3200" b="1" dirty="0" smtClean="0">
                <a:solidFill>
                  <a:srgbClr val="0070C0"/>
                </a:solidFill>
              </a:rPr>
              <a:t>ผศ.ภัทราพร ปุณะตุง</a:t>
            </a:r>
            <a:endParaRPr lang="th-TH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158" y="169069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4800" b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ลักษณะเชิงคุณภาพของงบการเงิน</a:t>
            </a:r>
            <a:endParaRPr lang="th-TH" sz="4800" b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158" y="1152024"/>
            <a:ext cx="8715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lvl="1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ความเข้าใจได้</a:t>
            </a: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Understandability)</a:t>
            </a:r>
            <a:r>
              <a:rPr lang="en-US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 </a:t>
            </a:r>
            <a:endParaRPr lang="th-TH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ea typeface="Gulim" pitchFamily="34" charset="-127"/>
            </a:endParaRP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	</a:t>
            </a:r>
            <a:r>
              <a:rPr lang="th-TH" altLang="ko-K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หมายถึง </a:t>
            </a:r>
            <a:r>
              <a:rPr lang="th-TH" altLang="ko-K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ข้อมูลทางการ</a:t>
            </a:r>
            <a:r>
              <a:rPr lang="th-TH" altLang="ko-K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บัญชีที่นำเสนอในงบการเงินต้องช่วยให้ผู้ใช้งบการเงินเข้าใจ และใช้ประโยชน์ต่อการตัดสินใจของผู้ใช้ที่มีความรู้พื้นฐานอย่างเพียงพอ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1158" y="3487821"/>
            <a:ext cx="8715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lvl="1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เกี่ยวข้องกับการตัดสินใจ</a:t>
            </a: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Relevance)</a:t>
            </a:r>
            <a:r>
              <a:rPr lang="en-US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 </a:t>
            </a: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en-US" altLang="ko-K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		</a:t>
            </a:r>
            <a:r>
              <a:rPr lang="th-TH" altLang="ko-K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หมายถึง ข้อมูลทางการบัญชีช่วยให้ผู้ใช้งบการเงินสามารถคาดคะเนฐานะการเงินและผลการดำเนินงานในอนาคต รวมทั้ง เรื่องอื่น ๆ หรือเรียกว่า เป็นข้อมูลที่ให้ประโยชน์ต่อการตัดสินใจ         เชิงเศรษฐกิจ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8810" y="172369"/>
            <a:ext cx="9144000" cy="1268413"/>
          </a:xfrm>
        </p:spPr>
        <p:txBody>
          <a:bodyPr anchor="ctr"/>
          <a:lstStyle/>
          <a:p>
            <a:pPr eaLnBrk="1" hangingPunct="1"/>
            <a:r>
              <a:rPr lang="th-TH" altLang="ko-KR" sz="48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ลักษณะเชิงคุณภาพของงบการเงิน (ต่อ)</a:t>
            </a:r>
            <a:endParaRPr lang="th-TH" sz="4800" b="1" dirty="0">
              <a:solidFill>
                <a:schemeClr val="tx1"/>
              </a:solidFill>
              <a:latin typeface="Angsana New" panose="02020603050405020304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810" y="1164056"/>
            <a:ext cx="89675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lvl="1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ความเชื่อถือได้</a:t>
            </a: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Reliability) </a:t>
            </a:r>
            <a:endParaRPr lang="th-TH" altLang="ko-KR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	</a:t>
            </a:r>
            <a:r>
              <a:rPr lang="th-TH" altLang="ko-KR" sz="4000" dirty="0">
                <a:latin typeface="Angsana New" pitchFamily="18" charset="-34"/>
              </a:rPr>
              <a:t>หมายถึง ข้อมูลนั้นไม่มีความผิดพลาดที่มีนัยสำคัญ ปราศจากความลำเอียง  ผู้ใช้ข้อมูล สามารถเชื่อ</a:t>
            </a:r>
            <a:r>
              <a:rPr lang="th-TH" altLang="ko-KR" sz="4000" dirty="0" smtClean="0">
                <a:latin typeface="Angsana New" pitchFamily="18" charset="-34"/>
              </a:rPr>
              <a:t>ได้ ว่าข้อมูล</a:t>
            </a:r>
            <a:r>
              <a:rPr lang="th-TH" altLang="ko-KR" sz="4000" dirty="0">
                <a:latin typeface="Angsana New" pitchFamily="18" charset="-34"/>
              </a:rPr>
              <a:t>นั้นแสดงสภาพทางเศรษฐกิจ หรือเหตุการณ์ต่าง ๆ ที่แสดงความเชื่อถือได้ของข้อมูล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8810" y="4021556"/>
            <a:ext cx="9144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lvl="1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เปรียบเทียบกันได้</a:t>
            </a: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Comparability) </a:t>
            </a:r>
            <a:endParaRPr lang="th-TH" altLang="ko-KR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	</a:t>
            </a:r>
            <a:r>
              <a:rPr lang="th-TH" altLang="ko-KR" sz="4000" dirty="0">
                <a:latin typeface="Angsana New" pitchFamily="18" charset="-34"/>
              </a:rPr>
              <a:t>หมายถึง   การเปรียบเทียบงบการเงินของกิจการในรอบระยะเวลาต่างกัน หรือการเปรียบเทียบงบการเงินของธุรกิจต่าง ๆ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1" y="102103"/>
            <a:ext cx="9144000" cy="10795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h-TH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องค์ประกอบของงบ</a:t>
            </a:r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การเงิน </a:t>
            </a:r>
            <a:r>
              <a:rPr lang="th-TH" altLang="ko-KR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b="1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Financial Statements</a:t>
            </a:r>
            <a:r>
              <a:rPr lang="th-TH" altLang="ko-KR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)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 </a:t>
            </a:r>
            <a:endParaRPr lang="th-TH" sz="48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3757" y="1181603"/>
            <a:ext cx="8709317" cy="5256213"/>
          </a:xfrm>
        </p:spPr>
        <p:txBody>
          <a:bodyPr>
            <a:normAutofit lnSpcReduction="10000"/>
          </a:bodyPr>
          <a:lstStyle/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งบการเงินฉบับสมบูรณ์ประกอบด้วย </a:t>
            </a:r>
            <a:endParaRPr lang="th-TH" altLang="ko-KR" sz="3900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	</a:t>
            </a:r>
            <a:r>
              <a:rPr lang="en-US" altLang="ko-KR" sz="3900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1.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งบแสดงฐานะการเงิน  </a:t>
            </a:r>
            <a:endParaRPr lang="th-TH" altLang="ko-KR" sz="3900" dirty="0" smtClean="0">
              <a:solidFill>
                <a:schemeClr val="tx1"/>
              </a:solidFill>
              <a:latin typeface="_Layiji MaHaNiYom V 1.2" panose="02000000000000000000" pitchFamily="2" charset="0"/>
            </a:endParaRP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	</a:t>
            </a:r>
            <a:r>
              <a:rPr lang="en-US" altLang="ko-KR" sz="3900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2. 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งบแสดงผลการดำเนินงานทางการเงิน</a:t>
            </a:r>
            <a:endParaRPr lang="th-TH" altLang="ko-KR" sz="3900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	</a:t>
            </a:r>
            <a:r>
              <a:rPr lang="en-US" altLang="ko-KR" sz="3900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3.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 งบแสดงการ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เปลี่ยนแปลงสินทรัพย์สุทธิ/ส่วนทุน</a:t>
            </a:r>
            <a:endParaRPr lang="th-TH" altLang="ko-KR" sz="3900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	</a:t>
            </a:r>
            <a:r>
              <a:rPr lang="en-US" altLang="ko-KR" sz="3900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4.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งบกระแสเงินสด </a:t>
            </a: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	</a:t>
            </a:r>
            <a:r>
              <a:rPr lang="en-US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5.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รายการเปรียบเทียบงบประมาณที่ได้รับอนุมัติจัดสรรและจำนวนเงินที่ใช้จริง</a:t>
            </a:r>
          </a:p>
          <a:p>
            <a:pPr marL="266700" indent="-609600" algn="thaiDist">
              <a:spcBef>
                <a:spcPct val="0"/>
              </a:spcBef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6. 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หมาย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เหตุประกอบงบการเงิน 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(นโยบายการบัญชีที่สำคัญ และข้อมูลที่ให้คำอธิบายอื่น)</a:t>
            </a:r>
            <a:endParaRPr lang="th-TH" sz="3900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190" y="230833"/>
            <a:ext cx="9144000" cy="15843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งบแสดงฐานะ</a:t>
            </a:r>
            <a:r>
              <a:rPr lang="th-TH" altLang="ko-KR" sz="48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การเงิน (</a:t>
            </a:r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งบดุล)</a:t>
            </a:r>
            <a:r>
              <a:rPr lang="en-US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</a:t>
            </a:r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/>
            </a:r>
            <a:b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</a:br>
            <a:r>
              <a:rPr lang="th-TH" altLang="ko-KR" sz="35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35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Statements of Financial Position)</a:t>
            </a:r>
            <a:br>
              <a:rPr lang="en-US" altLang="ko-KR" sz="35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</a:br>
            <a:endParaRPr lang="th-TH" sz="3500" b="1" dirty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3214" y="1556002"/>
            <a:ext cx="8370470" cy="4225925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	งบแสดงฐานะการเงิน คือ รายงานทางการเงินที่ทำขึ้นตามหลักการ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บัญชี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เพื่อแสดงให้เห็นฐานะทางการเงิน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ของหน่วยงาน  ณ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วันใดวันหนึ่ง ว่ามี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และ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หนี้สิน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ประเภทอะไร เป็นมูลค่าเท่าใด และ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มี</a:t>
            </a:r>
            <a:r>
              <a:rPr lang="th-TH" altLang="ko-KR" sz="3900" u="sng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ส่วนทุน(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ส่วนของเจ้าของ)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เป็นจำนวนเงินเท่าใด  </a:t>
            </a:r>
            <a:endParaRPr lang="th-TH" altLang="ko-KR" sz="3900" dirty="0" smtClean="0">
              <a:solidFill>
                <a:schemeClr val="tx1"/>
              </a:solidFill>
              <a:latin typeface="_Layiji MaHaNiYom V 1.2" panose="02000000000000000000" pitchFamily="2" charset="0"/>
            </a:endParaRPr>
          </a:p>
          <a:p>
            <a:pPr marL="0" indent="0" algn="thaiDist">
              <a:buNone/>
            </a:pP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ตาม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สมการคือ</a:t>
            </a:r>
          </a:p>
          <a:p>
            <a:pPr marL="0" indent="0" algn="ctr">
              <a:buNone/>
            </a:pPr>
            <a:r>
              <a:rPr lang="th-TH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 </a:t>
            </a:r>
            <a:r>
              <a:rPr lang="en-US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= </a:t>
            </a:r>
            <a:r>
              <a:rPr lang="th-TH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หนี้สิน </a:t>
            </a:r>
            <a:r>
              <a:rPr lang="en-US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+ </a:t>
            </a:r>
            <a:r>
              <a:rPr lang="th-TH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ส่วนของเจ้าของ</a:t>
            </a:r>
          </a:p>
        </p:txBody>
      </p:sp>
      <p:sp>
        <p:nvSpPr>
          <p:cNvPr id="46084" name="Rectangle 59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838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33206" y="704599"/>
            <a:ext cx="9436436" cy="46013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สมการบัญชี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(Accounting Equation)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	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สินทรัพย์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	=  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หนี้สิน + ส่วนทุน </a:t>
            </a:r>
            <a:r>
              <a:rPr kumimoji="0" lang="th-TH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(ส่วนของเจ้าของ)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th-TH" sz="4800" dirty="0"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	</a:t>
            </a:r>
            <a:r>
              <a:rPr lang="th-TH" sz="4800" dirty="0" smtClean="0"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			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หรือ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	สินทรัพย์สุทธิ / ส่วนทุน  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=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สินทรัพย์ - หนี้สิน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3505" y="13234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  </a:t>
            </a:r>
            <a:r>
              <a:rPr lang="th-TH" altLang="ko-KR" sz="4800" b="1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800" b="1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Assets</a:t>
            </a:r>
            <a:r>
              <a:rPr lang="th-TH" altLang="ko-KR" sz="4800" b="1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800" b="1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5997" y="1368593"/>
            <a:ext cx="8550192" cy="4314825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Char char="Ø"/>
            </a:pP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สินทรัพย์ หมายถึง  ทรัพยากรที่อยู่ในการควบคุม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ของหน่วยงาน อัน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เป็นเหตุการณ์ในอดีต 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และคาดว่าจะทำให้เกิดประโยชน์ชิง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เศรษฐกิจใน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อนาคต หรือศักยภาพในการให้บริการเพิ่มขึ้นแก่หน่วยงาน </a:t>
            </a:r>
          </a:p>
          <a:p>
            <a:pPr algn="thaiDist">
              <a:buFont typeface="Wingdings" panose="05000000000000000000" pitchFamily="2" charset="2"/>
              <a:buChar char="Ø"/>
            </a:pP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สินทรัพย์นั้นอาจมีตัวตนหรือไม่มีตัวตนก็ได้ และอาจเคลื่อนที่ได้หรือเคลื่อนที่ไม่ได้ก็ได้  ซึ่งหน่วนงานได้มาโดยการซื้อ แลกเปลี่ยน หรือผลิตขึ้นเอง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)</a:t>
            </a:r>
          </a:p>
          <a:p>
            <a:pPr marL="0" indent="0" algn="thaiDist">
              <a:buNone/>
            </a:pP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   </a:t>
            </a:r>
            <a:endParaRPr lang="th-TH" sz="40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158" y="12198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ประเภทของสินทรัพย์</a:t>
            </a:r>
            <a:r>
              <a:rPr lang="en-US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  <a:cs typeface="_Layiji MaHaNiYom V 1.2" panose="02000000000000000000" pitchFamily="2" charset="0"/>
              </a:rPr>
              <a:t> </a:t>
            </a:r>
            <a:endParaRPr lang="th-TH" sz="5200" b="1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32284" y="1195137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lvl="1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dirty="0" smtClean="0">
                <a:solidFill>
                  <a:srgbClr val="660066"/>
                </a:solidFill>
                <a:latin typeface="_Layiji MaHaNiYom V 1.2" pitchFamily="2" charset="0"/>
              </a:rPr>
              <a:t>1. สินทรัพย์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หมุนเวียน</a:t>
            </a: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	(</a:t>
            </a:r>
            <a:r>
              <a:rPr lang="en-US" altLang="ko-KR" sz="4000" dirty="0">
                <a:solidFill>
                  <a:srgbClr val="660066"/>
                </a:solidFill>
                <a:latin typeface="_Layiji MaHaNiYom V 1.2" pitchFamily="2" charset="0"/>
                <a:ea typeface="Gulim" pitchFamily="34" charset="-127"/>
              </a:rPr>
              <a:t>Current Assets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32284" y="2642937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lvl="1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dirty="0" smtClean="0">
                <a:solidFill>
                  <a:srgbClr val="660066"/>
                </a:solidFill>
                <a:latin typeface="_Layiji MaHaNiYom V 1.2" pitchFamily="2" charset="0"/>
              </a:rPr>
              <a:t>2. สินทรัพย์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ไม่หมุนเวียน</a:t>
            </a: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	(</a:t>
            </a:r>
            <a:r>
              <a:rPr lang="en-US" altLang="ko-KR" sz="4000" dirty="0">
                <a:solidFill>
                  <a:srgbClr val="660066"/>
                </a:solidFill>
                <a:latin typeface="_Layiji MaHaNiYom V 1.2" pitchFamily="2" charset="0"/>
                <a:ea typeface="Gulim" pitchFamily="34" charset="-127"/>
              </a:rPr>
              <a:t>Non – Current Assets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itchFamily="2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063" y="252663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สินทรัพย์หมุนเวียน </a:t>
            </a:r>
            <a:r>
              <a:rPr lang="th-TH" altLang="ko-KR" sz="43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3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Current Assets</a:t>
            </a:r>
            <a:r>
              <a:rPr lang="th-TH" altLang="ko-KR" sz="43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3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5312" y="1053981"/>
            <a:ext cx="8715375" cy="2952535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สินทรัพย์หมุนเวียน หมายถึง   เงินสดหรือรายการเทียบเท่าเงินสด ซึ่งไม่มีข้อจำกัดในการใช้ 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หน่วยงานมี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วัตถุประสงค์หลักที่จะถือสินทรัพย์ไว้เพื่อกา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รดำเนินงาน  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หรือถือไว้ในระยะสั้น และกิจการคาดว่าจะได้รับ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ประโยชน์จาก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สินทรัพย์นั้นภายใน </a:t>
            </a:r>
            <a:r>
              <a:rPr lang="en-US" altLang="ko-KR" sz="39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12 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เดือนนับจากวันสิ้นรอบระยะเวลารายงาน</a:t>
            </a:r>
            <a:endParaRPr lang="th-TH" sz="39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5063" y="3368849"/>
            <a:ext cx="9144000" cy="177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48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สินทรัพย์ไม่หมุนเวียน </a:t>
            </a:r>
            <a:r>
              <a:rPr lang="th-TH" altLang="ko-KR" sz="4300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300" b="1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Non Current Assets</a:t>
            </a:r>
            <a:r>
              <a:rPr lang="th-TH" altLang="ko-KR" sz="4300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3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9309" y="4685388"/>
            <a:ext cx="8621378" cy="264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Wingdings 3" charset="2"/>
              <a:buNone/>
            </a:pPr>
            <a:r>
              <a:rPr lang="th-TH" altLang="ko-KR" sz="3900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	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สินทรัพย์ไม่หมุนเวียน หมายถึง สินทรัพย์ที่ไม่สามารถเปลี่ยนเป็นเงินสดได้ทันที หรือภายในอนาคตอันใกล้ หรือภายในรอบระยะเวลาดำเนินงาน</a:t>
            </a:r>
            <a:endParaRPr lang="th-TH" sz="39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5" y="93830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รายการถือเป็นสินทรัพย์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44" y="842206"/>
            <a:ext cx="8596668" cy="5486400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chemeClr val="tx1"/>
                </a:solidFill>
              </a:rPr>
              <a:t>เงินสดและรายการเทียบเท่าเงินสด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ลูกหนี้จากรายการที่มีการแลกเปลี่ยน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เงินค้างรับจากรายการที่ไม่มีการแลกเปลี่ยน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เงินให้กู้ยืมระยะสั้น</a:t>
            </a:r>
          </a:p>
          <a:p>
            <a:r>
              <a:rPr lang="th-TH" sz="2800" dirty="0">
                <a:solidFill>
                  <a:schemeClr val="tx1"/>
                </a:solidFill>
              </a:rPr>
              <a:t>เงินลงทุนระยะสั้น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สินค้าคงเหลือ</a:t>
            </a:r>
          </a:p>
          <a:p>
            <a:r>
              <a:rPr lang="th-TH" sz="2800" dirty="0" smtClean="0">
                <a:solidFill>
                  <a:schemeClr val="tx1"/>
                </a:solidFill>
              </a:rPr>
              <a:t>วัสดุคงเหลือ</a:t>
            </a:r>
          </a:p>
          <a:p>
            <a:r>
              <a:rPr lang="th-TH" sz="2800" dirty="0" smtClean="0"/>
              <a:t>เงินให้กู้ยืมระยะยาว</a:t>
            </a:r>
          </a:p>
          <a:p>
            <a:r>
              <a:rPr lang="th-TH" sz="2800" dirty="0" smtClean="0"/>
              <a:t>เงินลงทุนระยะยาว</a:t>
            </a:r>
          </a:p>
          <a:p>
            <a:r>
              <a:rPr lang="th-TH" sz="2800" dirty="0" smtClean="0"/>
              <a:t>ที่ดิน อาคารและอุปกรณ์</a:t>
            </a:r>
          </a:p>
          <a:p>
            <a:r>
              <a:rPr lang="th-TH" sz="2800" dirty="0" smtClean="0"/>
              <a:t>สินทรัพย์ไม่มีตัวตน</a:t>
            </a:r>
          </a:p>
          <a:p>
            <a:endParaRPr lang="th-TH" sz="2800" dirty="0" smtClean="0"/>
          </a:p>
          <a:p>
            <a:endParaRPr lang="th-TH" sz="2800" dirty="0" smtClean="0"/>
          </a:p>
          <a:p>
            <a:endParaRPr lang="th-TH" sz="2800" dirty="0"/>
          </a:p>
        </p:txBody>
      </p:sp>
      <p:sp>
        <p:nvSpPr>
          <p:cNvPr id="4" name="Right Brace 3"/>
          <p:cNvSpPr/>
          <p:nvPr/>
        </p:nvSpPr>
        <p:spPr>
          <a:xfrm>
            <a:off x="5414211" y="962526"/>
            <a:ext cx="529389" cy="350119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68189" y="2180176"/>
            <a:ext cx="4852739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4800" i="1" dirty="0" smtClean="0">
                <a:solidFill>
                  <a:srgbClr val="C00000"/>
                </a:solidFill>
                <a:latin typeface="_Layiji MaHaNiYom V 1.2" panose="02000000000000000000" pitchFamily="2" charset="0"/>
              </a:rPr>
              <a:t>สินทรัพย์หมุนเวียน</a:t>
            </a:r>
            <a:endParaRPr lang="th-TH" sz="4300" dirty="0">
              <a:solidFill>
                <a:srgbClr val="C00000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414211" y="4680279"/>
            <a:ext cx="529389" cy="208146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78179" y="5213010"/>
            <a:ext cx="4852739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4800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สินทรัพย์ไม่หมุนเวียน</a:t>
            </a:r>
            <a:endParaRPr lang="th-TH" sz="4300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252" y="264696"/>
            <a:ext cx="9144000" cy="1268413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หนี้สิน 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Liabilities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8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0021" y="1424908"/>
            <a:ext cx="8587457" cy="4608513"/>
          </a:xfrm>
        </p:spPr>
        <p:txBody>
          <a:bodyPr/>
          <a:lstStyle/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หนี้สิน หมายถึง ภาระผูกพันในปัจจุบัน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ของหน่วย 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ภาระผูกพัน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ดังกล่าว เป็น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ผลของเหตุการณ์ในอดีต ซึ่งการชำระภาระผูกพันนั้นคาดว่าจะส่งผลให้กิจการสูญเสียทรัพยากรที่มีประโยชน์เชิง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เศรษฐกิจในอนาคต หรือศักยภาพในการให้บริหาร</a:t>
            </a:r>
            <a:endParaRPr lang="en-US" altLang="ko-KR" sz="3900" dirty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มาตรฐานการบัญชีภาครัฐ ฉบับที่ 1  (กุมภาพันธ์ 2556)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2757"/>
            <a:ext cx="8596668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</a:rPr>
              <a:t>วัตถุประสงค์</a:t>
            </a:r>
          </a:p>
          <a:p>
            <a:r>
              <a:rPr lang="th-TH" sz="4000" dirty="0" smtClean="0"/>
              <a:t>เพื่อให้มั่นใจว่างบการเงินจะสามารถเปรียบเทียบได้กับงบการเงินในงวดก่อนๆ ของหน่วยงาน และงบการเงินของหน่วยงานอื่น </a:t>
            </a:r>
          </a:p>
          <a:p>
            <a:r>
              <a:rPr lang="th-TH" sz="4000" dirty="0" smtClean="0"/>
              <a:t>ครอบคลุมถึงข้อกำหนดโดยรวมของการนำเสนองบการเงิน        แนวปฏิบัติเกี่ยวกับโครงสร้างและข้อกำหนดขั้นต่ำสำหรับเนื้อหาที่ต้องแสดงในงบการเงินภายใต้หลักการบัญชีเกณฑ์คงค้าง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252" y="264696"/>
            <a:ext cx="9144000" cy="1268413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ประเภทของหนี้สิน </a:t>
            </a:r>
            <a:r>
              <a:rPr lang="th-TH" altLang="ko-KR" sz="4800" b="1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 </a:t>
            </a:r>
            <a:endParaRPr lang="th-TH" sz="48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0021" y="1424908"/>
            <a:ext cx="8587457" cy="4608513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</a:t>
            </a:r>
            <a:r>
              <a:rPr lang="en-US" altLang="ko-KR" sz="44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1</a:t>
            </a:r>
            <a:r>
              <a:rPr lang="en-US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. </a:t>
            </a: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หนี้สินหมุนเวียน </a:t>
            </a:r>
            <a:endParaRPr lang="th-TH" altLang="ko-KR" sz="4400" dirty="0" smtClean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</a:endParaRP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44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(</a:t>
            </a:r>
            <a:r>
              <a:rPr lang="en-US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  <a:cs typeface="_Layiji MaHaNiYom V 1.2" panose="02000000000000000000" pitchFamily="2" charset="0"/>
              </a:rPr>
              <a:t>Current Liabilities</a:t>
            </a:r>
            <a:r>
              <a:rPr lang="th-TH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)</a:t>
            </a:r>
            <a:endParaRPr lang="th-TH" altLang="ko-KR" sz="5400" dirty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  <a:cs typeface="_Layiji MaHaNiYom V 1.2" panose="02000000000000000000" pitchFamily="2" charset="0"/>
            </a:endParaRP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en-US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2. </a:t>
            </a: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หนี้สินไม่หมุนเวียน </a:t>
            </a:r>
            <a:endParaRPr lang="th-TH" altLang="ko-KR" sz="4400" dirty="0" smtClean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</a:endParaRP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4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44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(</a:t>
            </a:r>
            <a:r>
              <a:rPr lang="en-US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  <a:cs typeface="_Layiji MaHaNiYom V 1.2" panose="02000000000000000000" pitchFamily="2" charset="0"/>
              </a:rPr>
              <a:t>Non Current Liabilities</a:t>
            </a:r>
            <a:r>
              <a:rPr lang="th-TH" altLang="ko-KR" sz="32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)</a:t>
            </a:r>
            <a:endParaRPr lang="en-US" altLang="ko-KR" sz="5400" dirty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  <a:cs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969" y="156412"/>
            <a:ext cx="9144000" cy="1268413"/>
          </a:xfrm>
        </p:spPr>
        <p:txBody>
          <a:bodyPr anchor="ctr"/>
          <a:lstStyle/>
          <a:p>
            <a:pPr eaLnBrk="1" hangingPunct="1"/>
            <a:r>
              <a:rPr lang="th-TH" altLang="ko-KR" sz="4800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หนี้สินหมุนเวียน </a:t>
            </a:r>
            <a:r>
              <a:rPr lang="th-TH" altLang="ko-KR" sz="43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3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Current Liabilities</a:t>
            </a:r>
            <a:r>
              <a:rPr lang="th-TH" altLang="ko-KR" sz="43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3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2142" y="1281447"/>
            <a:ext cx="8627269" cy="24368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หนี้สินหมุนเวียน หมายถึง หนี้สินที่ถึงกำหนดชำระภายในระยะเวลา </a:t>
            </a:r>
            <a:r>
              <a:rPr lang="en-US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12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เดือน นับจากวันสิ้นรอบระยะเวลารายงาน และหน่วยงานคาด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ว่าจะชำระหนี้สินคืนภายในระยะเวลาดำเนินงานปกติ</a:t>
            </a:r>
            <a:endParaRPr lang="th-TH" sz="39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8969" y="3178509"/>
            <a:ext cx="91440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5200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หนี้สินไม่หมุนเวียน  </a:t>
            </a:r>
            <a:r>
              <a:rPr lang="th-TH" altLang="ko-KR" sz="43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3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Non – current Liabilities</a:t>
            </a:r>
            <a:r>
              <a:rPr lang="th-TH" altLang="ko-KR" sz="43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3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2142" y="4258009"/>
            <a:ext cx="8627269" cy="239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defTabSz="465138">
              <a:lnSpc>
                <a:spcPct val="90000"/>
              </a:lnSpc>
              <a:buNone/>
            </a:pP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		</a:t>
            </a:r>
            <a:r>
              <a:rPr lang="th-TH" altLang="ko-KR" sz="4000" dirty="0" smtClean="0">
                <a:solidFill>
                  <a:srgbClr val="660066"/>
                </a:solidFill>
                <a:latin typeface="Angsana New" panose="02020603050405020304" pitchFamily="18" charset="-34"/>
              </a:rPr>
              <a:t>หนี้สินไม่หมุนเวียน หมายถึง หนี้สินที่มีระยะเวลาการชำระเงินคืนเกินกว่าระยะเวลา </a:t>
            </a:r>
            <a:r>
              <a:rPr lang="en-US" altLang="ko-KR" sz="4000" dirty="0" smtClean="0">
                <a:solidFill>
                  <a:srgbClr val="660066"/>
                </a:solidFill>
                <a:latin typeface="Angsana New" panose="02020603050405020304" pitchFamily="18" charset="-34"/>
                <a:ea typeface="Gulim" panose="020B0600000101010101" pitchFamily="34" charset="-127"/>
              </a:rPr>
              <a:t>12</a:t>
            </a:r>
            <a:r>
              <a:rPr lang="th-TH" altLang="ko-KR" sz="4000" dirty="0" smtClean="0">
                <a:solidFill>
                  <a:srgbClr val="660066"/>
                </a:solidFill>
                <a:latin typeface="Angsana New" panose="02020603050405020304" pitchFamily="18" charset="-34"/>
              </a:rPr>
              <a:t>เดือน 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นับจากวันสิ้นรอบระยะเวลารายงาน </a:t>
            </a:r>
            <a:r>
              <a:rPr lang="th-TH" altLang="ko-KR" sz="4000" dirty="0" smtClean="0">
                <a:solidFill>
                  <a:srgbClr val="660066"/>
                </a:solidFill>
                <a:latin typeface="Angsana New" panose="02020603050405020304" pitchFamily="18" charset="-34"/>
              </a:rPr>
              <a:t>หรือเกินกว่ารอบระยะเวลาการดำเนินงานตามปกติของหน่วยงาน</a:t>
            </a:r>
            <a:endParaRPr lang="th-TH" sz="4000" dirty="0">
              <a:solidFill>
                <a:srgbClr val="660066"/>
              </a:solidFill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29" y="344905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รายงานที่ถือเป็นหนี้สิน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9" y="1125873"/>
            <a:ext cx="8596668" cy="556368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th-TH" sz="3200" dirty="0" smtClean="0"/>
              <a:t> เจ้าหนี้เงินโอน</a:t>
            </a:r>
            <a:endParaRPr lang="th-TH" sz="3200" dirty="0"/>
          </a:p>
          <a:p>
            <a:pPr lvl="1"/>
            <a:r>
              <a:rPr lang="th-TH" sz="3200" dirty="0" smtClean="0"/>
              <a:t> เจ้าหนี้จากรายการที่มีการแลกเปลี่ยน</a:t>
            </a:r>
          </a:p>
          <a:p>
            <a:pPr lvl="1"/>
            <a:r>
              <a:rPr lang="th-TH" sz="3200" dirty="0"/>
              <a:t> </a:t>
            </a:r>
            <a:r>
              <a:rPr lang="th-TH" sz="3200" dirty="0" smtClean="0"/>
              <a:t>เงินกู้ยืมระยะสั้น</a:t>
            </a:r>
          </a:p>
          <a:p>
            <a:pPr lvl="1"/>
            <a:r>
              <a:rPr lang="th-TH" sz="3200" dirty="0"/>
              <a:t> </a:t>
            </a:r>
            <a:r>
              <a:rPr lang="th-TH" sz="3200" dirty="0" smtClean="0"/>
              <a:t>เงินรับฝากระยะสั้น</a:t>
            </a:r>
          </a:p>
          <a:p>
            <a:pPr lvl="1"/>
            <a:r>
              <a:rPr lang="th-TH" sz="3200" dirty="0" smtClean="0"/>
              <a:t> ประมาณหนี้สินระยะสั้น</a:t>
            </a:r>
          </a:p>
          <a:p>
            <a:pPr lvl="1"/>
            <a:r>
              <a:rPr lang="th-TH" sz="3200" dirty="0" smtClean="0"/>
              <a:t> เงินกู้ยืมระยะยาว</a:t>
            </a:r>
          </a:p>
          <a:p>
            <a:pPr lvl="1"/>
            <a:r>
              <a:rPr lang="th-TH" sz="3200" dirty="0" smtClean="0"/>
              <a:t> เจ้าหนี้เงินโอนและรายการอุดหนุนระยะยาว</a:t>
            </a:r>
          </a:p>
          <a:p>
            <a:pPr lvl="1"/>
            <a:r>
              <a:rPr lang="th-TH" sz="3200" dirty="0" smtClean="0"/>
              <a:t> เงินกู้ยืมระยะยาว</a:t>
            </a:r>
          </a:p>
          <a:p>
            <a:pPr lvl="1"/>
            <a:r>
              <a:rPr lang="th-TH" sz="3200" dirty="0"/>
              <a:t> </a:t>
            </a:r>
            <a:r>
              <a:rPr lang="th-TH" sz="3200" dirty="0" smtClean="0"/>
              <a:t>เจ้าหนี้ตามสัญญาเช่าการเงินระยะยาว</a:t>
            </a:r>
          </a:p>
          <a:p>
            <a:pPr lvl="1"/>
            <a:r>
              <a:rPr lang="th-TH" sz="3200" dirty="0" smtClean="0"/>
              <a:t>เงินรับฝากระยะยาว</a:t>
            </a:r>
          </a:p>
          <a:p>
            <a:pPr lvl="1"/>
            <a:r>
              <a:rPr lang="th-TH" sz="3200" dirty="0" smtClean="0"/>
              <a:t>ประมาณการหนี้สินระยะยาว</a:t>
            </a:r>
          </a:p>
          <a:p>
            <a:pPr lvl="1"/>
            <a:r>
              <a:rPr lang="th-TH" sz="3200" dirty="0" smtClean="0"/>
              <a:t>หนี้สินไม่หมุนเวียนอื่น</a:t>
            </a:r>
            <a:endParaRPr lang="th-TH" sz="3200" dirty="0"/>
          </a:p>
        </p:txBody>
      </p:sp>
      <p:sp>
        <p:nvSpPr>
          <p:cNvPr id="4" name="Right Brace 3"/>
          <p:cNvSpPr/>
          <p:nvPr/>
        </p:nvSpPr>
        <p:spPr>
          <a:xfrm>
            <a:off x="5414210" y="878305"/>
            <a:ext cx="529390" cy="238137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56154" y="1529240"/>
            <a:ext cx="4852739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4800" i="1" dirty="0" smtClean="0">
                <a:solidFill>
                  <a:schemeClr val="accent4"/>
                </a:solidFill>
                <a:latin typeface="_Layiji MaHaNiYom V 1.2" panose="02000000000000000000" pitchFamily="2" charset="0"/>
              </a:rPr>
              <a:t>หนี้สินหมุนเวียน</a:t>
            </a:r>
            <a:endParaRPr lang="th-TH" sz="4300" dirty="0">
              <a:solidFill>
                <a:schemeClr val="accent4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414211" y="3597442"/>
            <a:ext cx="529389" cy="316430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20243" y="4639844"/>
            <a:ext cx="4852739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4800" i="1" dirty="0" smtClean="0">
                <a:solidFill>
                  <a:srgbClr val="7030A0"/>
                </a:solidFill>
                <a:latin typeface="_Layiji MaHaNiYom V 1.2" panose="02000000000000000000" pitchFamily="2" charset="0"/>
              </a:rPr>
              <a:t>หนี้สินไม่หมุนเวียน</a:t>
            </a:r>
            <a:endParaRPr lang="th-TH" sz="4300" dirty="0">
              <a:solidFill>
                <a:srgbClr val="7030A0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7988" y="1344195"/>
            <a:ext cx="8622633" cy="2733675"/>
          </a:xfrm>
        </p:spPr>
        <p:txBody>
          <a:bodyPr>
            <a:normAutofit/>
          </a:bodyPr>
          <a:lstStyle/>
          <a:p>
            <a:pPr algn="thaiDist">
              <a:lnSpc>
                <a:spcPct val="90000"/>
              </a:lnSpc>
            </a:pPr>
            <a:r>
              <a:rPr lang="en-US" altLang="ko-KR" sz="39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ส่วนทุน/สินทรัพย์สุทธิ หมายถึง มูลค่าคงเหลือในงบแสดงฐานะ การเงิน (สินทรัพย์ – หนี้สิน) </a:t>
            </a:r>
          </a:p>
          <a:p>
            <a:pPr algn="thaiDist">
              <a:lnSpc>
                <a:spcPct val="90000"/>
              </a:lnSpc>
            </a:pPr>
            <a:r>
              <a:rPr lang="th-TH" altLang="ko-KR" sz="3900" dirty="0" smtClean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สินทรัพย์สุทธิ/ส่วนทุน อาจเป็นได้ทั้งยอดบวกหรือลบ</a:t>
            </a:r>
            <a:endParaRPr lang="th-TH" altLang="ko-KR" sz="4400" dirty="0">
              <a:solidFill>
                <a:srgbClr val="3D0EB2"/>
              </a:solidFill>
              <a:latin typeface="Angsana New" panose="02020603050405020304" pitchFamily="18" charset="-34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621" y="264695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ส่วนทุน / สินทรัพย์สุทธิ</a:t>
            </a:r>
            <a:endParaRPr lang="th-TH" sz="52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8884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รายการที่ถือเป็นสินทรัพย์สุทธิ / ส่วนทุน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8694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ทุน </a:t>
            </a:r>
          </a:p>
          <a:p>
            <a:r>
              <a:rPr lang="th-TH" sz="3600" dirty="0" smtClean="0"/>
              <a:t>รายได้สูง/(ต่ำ)กว่าค่าใช้จ่ายสะสม</a:t>
            </a:r>
          </a:p>
          <a:p>
            <a:r>
              <a:rPr lang="th-TH" sz="3600" dirty="0" smtClean="0"/>
              <a:t>องค์ประกอบอื่นของสินทรัพย์สุทธิ/ส่วนทุน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063" y="13234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ตัวอย่างงบ</a:t>
            </a:r>
            <a:r>
              <a:rPr lang="th-TH" altLang="ko-KR" sz="5200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แสดงฐานะ</a:t>
            </a:r>
            <a:r>
              <a:rPr lang="th-TH" altLang="ko-KR" sz="5200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การเงิน</a:t>
            </a:r>
            <a:endParaRPr lang="th-TH" sz="5200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graphicFrame>
        <p:nvGraphicFramePr>
          <p:cNvPr id="9628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40562"/>
              </p:ext>
            </p:extLst>
          </p:nvPr>
        </p:nvGraphicFramePr>
        <p:xfrm>
          <a:off x="1251285" y="950492"/>
          <a:ext cx="8509836" cy="5852220"/>
        </p:xfrm>
        <a:graphic>
          <a:graphicData uri="http://schemas.openxmlformats.org/drawingml/2006/table">
            <a:tbl>
              <a:tblPr/>
              <a:tblGrid>
                <a:gridCol w="4471533"/>
                <a:gridCol w="2018292"/>
                <a:gridCol w="2020011"/>
              </a:tblGrid>
              <a:tr h="426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หน่วยงานภาครัฐ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งบแสดงฐานะการเงิน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ณ วันที่ 30 กันยายน 2558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หน่วย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บาท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สินทรัพย์หมุนเวียน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เงินสดและรายการเทียบเท่าเงินสด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228,000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เงินลงทุนชั่วคราว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240,000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ลูกหนี้การค้า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56,000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สินทรัพย์หมุนเวียนอื่น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25,000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รวมสินทรัพย์หมุนเวียน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547,000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10330"/>
              </p:ext>
            </p:extLst>
          </p:nvPr>
        </p:nvGraphicFramePr>
        <p:xfrm>
          <a:off x="1169070" y="203786"/>
          <a:ext cx="7858125" cy="5699826"/>
        </p:xfrm>
        <a:graphic>
          <a:graphicData uri="http://schemas.openxmlformats.org/drawingml/2006/table">
            <a:tbl>
              <a:tblPr/>
              <a:tblGrid>
                <a:gridCol w="4129088"/>
                <a:gridCol w="1863725"/>
                <a:gridCol w="1865312"/>
              </a:tblGrid>
              <a:tr h="426749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สินทรัพย์ไม่หมุนเวียน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ที่ดิน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280,000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อาคาร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450,000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หัก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ค่าเสื่อมราคาสะสม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–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อาคาร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55,000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395,000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อุปกรณ์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144,000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หัก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ค่าเสื่อมราคาสะสม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-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อุปกรณ์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48,000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96,000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พันธบัตรรัฐบาล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250,000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สิทธิบัตร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65,000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สินทรัพย์ไม่หมุนเวียนอื่น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22,000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รวมสินทรัพย์ไม่หมุนเวียน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1,108,000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รวมสินทรัพย์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1,655,000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3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02159"/>
              </p:ext>
            </p:extLst>
          </p:nvPr>
        </p:nvGraphicFramePr>
        <p:xfrm>
          <a:off x="999877" y="406818"/>
          <a:ext cx="7858125" cy="5181600"/>
        </p:xfrm>
        <a:graphic>
          <a:graphicData uri="http://schemas.openxmlformats.org/drawingml/2006/table">
            <a:tbl>
              <a:tblPr/>
              <a:tblGrid>
                <a:gridCol w="4129087"/>
                <a:gridCol w="1863725"/>
                <a:gridCol w="1865313"/>
              </a:tblGrid>
              <a:tr h="2317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51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หนี้สินหมุนเวียน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เงินเบิกเกินบัญชีธนาคาร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158,000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เจ้าหนี้ระยะสั้น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345,000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เงินรับฝากระยะสั้น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220,000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ดอกเบี้ยค้างจ่าย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18,000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เงินกู้ระยะยาวถึงกำหนดชำระในหนึ่งปี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25,000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เงินกู้ยืมระยะสั้น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150,000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หนี้สินหมุนเวียนอื่น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3,000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รวมหนี้สินหมุนเวียน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919,000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39543"/>
              </p:ext>
            </p:extLst>
          </p:nvPr>
        </p:nvGraphicFramePr>
        <p:xfrm>
          <a:off x="999875" y="611356"/>
          <a:ext cx="7939588" cy="4998720"/>
        </p:xfrm>
        <a:graphic>
          <a:graphicData uri="http://schemas.openxmlformats.org/drawingml/2006/table">
            <a:tbl>
              <a:tblPr/>
              <a:tblGrid>
                <a:gridCol w="4205564"/>
                <a:gridCol w="1898244"/>
                <a:gridCol w="1835780"/>
              </a:tblGrid>
              <a:tr h="231775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หนี้สินไม่หมุนเวียน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เงินกู้ยืมระยะยาว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300,000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หนี้สินไม่หมุนเวียนอื่น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50,000</a:t>
                      </a:r>
                      <a:endParaRPr kumimoji="0" lang="th-TH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รวมหนี้สินไม่หมุนเวียน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รวมหนี้สิน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350,000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1,269,000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สินทรัพย์สุทธิ/ส่วนทุน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ทุน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200,000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รายได้สูงกว่าค่าใช้จ่ายสะสม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รวมสินทรัพย์สุทธิ/ส่วนทุน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186,000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386,000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รวมหนี้สินและส่วนทุน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1,655,000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058779" y="5666874"/>
            <a:ext cx="7940842" cy="1022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2060"/>
                </a:solidFill>
              </a:rPr>
              <a:t>สินทรัพย์ </a:t>
            </a:r>
            <a:r>
              <a:rPr lang="en-US" sz="3200" dirty="0" smtClean="0">
                <a:solidFill>
                  <a:srgbClr val="002060"/>
                </a:solidFill>
              </a:rPr>
              <a:t>=  </a:t>
            </a:r>
            <a:r>
              <a:rPr lang="th-TH" sz="3200" dirty="0" smtClean="0">
                <a:solidFill>
                  <a:srgbClr val="002060"/>
                </a:solidFill>
              </a:rPr>
              <a:t>หนี้สิน + ส่วนทุน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1,655,000 = 1,269,000 + 386,000</a:t>
            </a:r>
            <a:r>
              <a:rPr lang="th-TH" sz="2800" dirty="0" smtClean="0">
                <a:solidFill>
                  <a:srgbClr val="002060"/>
                </a:solidFill>
              </a:rPr>
              <a:t> </a:t>
            </a:r>
            <a:endParaRPr lang="th-TH" sz="28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5695" y="0"/>
            <a:ext cx="9144000" cy="10795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h-TH" altLang="ko-KR" sz="48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งบแสดงผลการดำเนินงานทางการเงิน (งบกำไรขาดทุน)</a:t>
            </a:r>
            <a:endParaRPr lang="th-TH" sz="4000" b="1" dirty="0">
              <a:solidFill>
                <a:srgbClr val="660066"/>
              </a:solidFill>
              <a:latin typeface="_Layiji MaHaNiYom V 1.2" panose="02000000000000000000" pitchFamily="2" charset="0"/>
              <a:ea typeface="Gulim" panose="020B0600000101010101" pitchFamily="34" charset="-127"/>
              <a:cs typeface="AngsanaUPC" panose="02020603050405020304" pitchFamily="18" charset="-34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0970" y="1185863"/>
            <a:ext cx="8553450" cy="3981450"/>
          </a:xfrm>
        </p:spPr>
        <p:txBody>
          <a:bodyPr>
            <a:normAutofit/>
          </a:bodyPr>
          <a:lstStyle/>
          <a:p>
            <a:pPr marL="0" algn="thaiDist">
              <a:buNone/>
            </a:pPr>
            <a:r>
              <a:rPr lang="en-US" altLang="ko-KR" sz="39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	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งบแสดงผลการดำเนินงานทางการเงิน หมายถึง 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รายงานทางการเงิน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ที่แสดงรายได้ และค่าใช้จ่ายทั้งหมดที่รับรู้ในระหว่างงวดเพื่อนำมาคำนวณเป็นรายได้สูง/(ต่ำ)กว่าค่าใช้จ่ายสำหรับงวด </a:t>
            </a:r>
            <a:endParaRPr lang="th-TH" altLang="ko-KR" sz="4000" dirty="0">
              <a:solidFill>
                <a:srgbClr val="660066"/>
              </a:solidFill>
              <a:latin typeface="_Layiji MaHaNiYom V 1.2" panose="02000000000000000000" pitchFamily="2" charset="0"/>
              <a:cs typeface="AngsanaUPC" panose="02020603050405020304" pitchFamily="18" charset="-34"/>
            </a:endParaRPr>
          </a:p>
          <a:p>
            <a:pPr marL="0" algn="thaiDist">
              <a:buNone/>
            </a:pPr>
            <a:r>
              <a:rPr lang="th-TH" altLang="ko-KR" sz="4000" b="1" dirty="0">
                <a:solidFill>
                  <a:schemeClr val="accent2">
                    <a:lumMod val="75000"/>
                  </a:schemeClr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รายได้ </a:t>
            </a: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latin typeface="_Layiji MaHaNiYom V 1.2" panose="02000000000000000000" pitchFamily="2" charset="0"/>
                <a:ea typeface="Gulim" panose="020B0600000101010101" pitchFamily="34" charset="-127"/>
                <a:cs typeface="AngsanaUPC" panose="02020603050405020304" pitchFamily="18" charset="-34"/>
              </a:rPr>
              <a:t>–</a:t>
            </a:r>
            <a:r>
              <a:rPr lang="th-TH" altLang="ko-KR" sz="4000" b="1" dirty="0">
                <a:solidFill>
                  <a:schemeClr val="accent2">
                    <a:lumMod val="75000"/>
                  </a:schemeClr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 ค่าใช้จ่าย </a:t>
            </a: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= </a:t>
            </a:r>
            <a:r>
              <a:rPr lang="th-TH" altLang="ko-KR" sz="4000" b="1" dirty="0">
                <a:solidFill>
                  <a:schemeClr val="accent2">
                    <a:lumMod val="75000"/>
                  </a:schemeClr>
                </a:solidFill>
                <a:latin typeface="_Layiji MaHaNiYom V 1.2" panose="02000000000000000000" pitchFamily="2" charset="0"/>
                <a:cs typeface="AngsanaUPC" panose="02020603050405020304" pitchFamily="18" charset="-34"/>
              </a:rPr>
              <a:t>รายได้สูง/(ต่ำ)กว่าค่าใช้จ่ายสำหรับงวด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มาตรฐานการบัญชีภาครัฐ ฉบับที่ 1  (กุมภาพันธ์ 2556)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2757"/>
            <a:ext cx="8779487" cy="5142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</a:rPr>
              <a:t>ขอบเขต</a:t>
            </a:r>
          </a:p>
          <a:p>
            <a:r>
              <a:rPr lang="th-TH" sz="4000" dirty="0" smtClean="0"/>
              <a:t>ถือปฏิบัติกับการจัดทำและนำเสนองบการเงินตามหลักการบัญชีเกณฑ์คงค้างภายใต้มาตรฐานการบัญชีภาครัฐ</a:t>
            </a:r>
          </a:p>
          <a:p>
            <a:r>
              <a:rPr lang="th-TH" sz="4000" dirty="0" smtClean="0"/>
              <a:t>ถือปฏิบัติกับงบการเงินของทุกหน่วยงานโดยเท่าเทียมกัน ไม่ว่าจะเป็นการนำเสนองบการเงินรวม หรืองบการเงินเฉพาะของส่วนราชการ และ</a:t>
            </a:r>
            <a:r>
              <a:rPr lang="th-TH" sz="4000" u="sng" dirty="0" smtClean="0"/>
              <a:t>หน่วยงานภาครัฐลักษณะพิเศษ</a:t>
            </a:r>
          </a:p>
          <a:p>
            <a:r>
              <a:rPr lang="th-TH" sz="4000" dirty="0" smtClean="0"/>
              <a:t>งบการเงินที่จัดทำเพื่อสนองความต้องการของผู้ใช้งบการเงิน </a:t>
            </a:r>
          </a:p>
          <a:p>
            <a:pPr marL="0" indent="0">
              <a:buNone/>
            </a:pPr>
            <a:r>
              <a:rPr lang="th-TH" sz="4000" dirty="0"/>
              <a:t>	</a:t>
            </a:r>
            <a:r>
              <a:rPr lang="th-TH" sz="4000" dirty="0" smtClean="0"/>
              <a:t>(ผู้ใช้งบการเงิน ได้แก่ ประชาชนผู้เสียภาษี สมาชิกรัฐสภา เจ้าหนี้   คู่ค้าและคู่สัญญา สื่อมวลชน และบุคลากรของหน่วยงาน เป็นต้น)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411" y="20453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รายได้</a:t>
            </a:r>
            <a:r>
              <a:rPr lang="en-US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Revenues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8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7473" y="1284037"/>
            <a:ext cx="8143875" cy="4400550"/>
          </a:xfrm>
        </p:spPr>
        <p:txBody>
          <a:bodyPr/>
          <a:lstStyle/>
          <a:p>
            <a:pPr marL="0" algn="thaiDist">
              <a:buNone/>
            </a:pP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	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รายได้ หมายถึง 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กระแสไหลเข้าของประโยชน์เชิงเศรษฐกิจ หรือศักยภาพในการให้บริการในระหว่างงวด      การรายงานซึ่งส่งผลต่อการเพิ่มขึ้นในสินทรัพย์สุทธิ/ส่วนทุน แต่ไม่รวมถึงการเพิ่มขึ้นที่เกี่ยวข้องกับส่วนสมทบจากผู้เป็นเจ้าของ</a:t>
            </a:r>
            <a:endParaRPr lang="th-TH" sz="40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12558"/>
            <a:ext cx="8596668" cy="1320800"/>
          </a:xfrm>
        </p:spPr>
        <p:txBody>
          <a:bodyPr anchor="ctr"/>
          <a:lstStyle/>
          <a:p>
            <a:pPr eaLnBrk="1" hangingPunct="1"/>
            <a:r>
              <a:rPr lang="th-TH" altLang="ko-KR" sz="5200" b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รายการที่ถือเป็นรายได้</a:t>
            </a:r>
            <a:r>
              <a:rPr lang="en-US" altLang="ko-KR" sz="5200" b="1" dirty="0" smtClean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</a:t>
            </a:r>
            <a:endParaRPr lang="th-TH" sz="5200" b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54484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9933FF"/>
                </a:solidFill>
              </a:rPr>
              <a:t>รายได้จากงบประมาณ</a:t>
            </a:r>
          </a:p>
          <a:p>
            <a:r>
              <a:rPr lang="th-TH" sz="3600" dirty="0" smtClean="0">
                <a:solidFill>
                  <a:srgbClr val="9933FF"/>
                </a:solidFill>
              </a:rPr>
              <a:t>รายได้จากการขายสินค้าหรือบริการ</a:t>
            </a:r>
          </a:p>
          <a:p>
            <a:r>
              <a:rPr lang="th-TH" sz="3600" dirty="0" smtClean="0">
                <a:solidFill>
                  <a:srgbClr val="9933FF"/>
                </a:solidFill>
              </a:rPr>
              <a:t>รายได้จากการอุดหนุนและบริจาค</a:t>
            </a:r>
          </a:p>
          <a:p>
            <a:r>
              <a:rPr lang="th-TH" sz="3600" dirty="0" smtClean="0">
                <a:solidFill>
                  <a:srgbClr val="9933FF"/>
                </a:solidFill>
              </a:rPr>
              <a:t>รายได้อื่น</a:t>
            </a:r>
            <a:endParaRPr lang="th-TH" sz="3600" dirty="0">
              <a:solidFill>
                <a:srgbClr val="99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410" y="0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ค่าใช้จ่าย</a:t>
            </a:r>
            <a:r>
              <a:rPr lang="en-US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(</a:t>
            </a:r>
            <a:r>
              <a:rPr lang="en-US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Expenses</a:t>
            </a:r>
            <a:r>
              <a:rPr lang="th-TH" altLang="ko-KR" sz="4800" b="1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) </a:t>
            </a:r>
            <a:endParaRPr lang="th-TH" sz="4800" b="1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4597" y="1079499"/>
            <a:ext cx="8514098" cy="4310647"/>
          </a:xfrm>
        </p:spPr>
        <p:txBody>
          <a:bodyPr>
            <a:normAutofit/>
          </a:bodyPr>
          <a:lstStyle/>
          <a:p>
            <a:pPr marL="0" algn="thaiDist">
              <a:buNone/>
            </a:pPr>
            <a:r>
              <a:rPr lang="th-TH" altLang="ko-KR" sz="39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	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ค่าใช้จ่าย </a:t>
            </a:r>
            <a:r>
              <a:rPr lang="th-TH" altLang="ko-KR" sz="4000" dirty="0">
                <a:solidFill>
                  <a:srgbClr val="660066"/>
                </a:solidFill>
                <a:latin typeface="_Layiji MaHaNiYom V 1.2" panose="02000000000000000000" pitchFamily="2" charset="0"/>
              </a:rPr>
              <a:t>หมายถึง </a:t>
            </a:r>
            <a:r>
              <a:rPr lang="th-TH" altLang="ko-KR" sz="4000" dirty="0" smtClean="0">
                <a:solidFill>
                  <a:srgbClr val="660066"/>
                </a:solidFill>
                <a:latin typeface="_Layiji MaHaNiYom V 1.2" panose="02000000000000000000" pitchFamily="2" charset="0"/>
              </a:rPr>
              <a:t>ผลประโยชน์เชิงเศรษฐกิจ หรือศักยภาพในการให้บริการที่ลดลงในงวดการรายงาน โดยอยู่ในรูปของกระแสไหลออก หรือการใช้ไปซึ่งสินทรัพย์ต่างๆ หรือการ       ก่อหนี้สินต่างๆ ที่ส่งผลต่อการลดลงในส่วนของสินทรัพย์สุทธิ/ส่วนทุน ทั้งนี้ ไม่รวมรายการที่เกี่ยวข้องกับการจัดสรรให้แก่ผู้เป็นเจ้าของทั้งหลาย</a:t>
            </a:r>
            <a:endParaRPr lang="th-TH" sz="4000" dirty="0">
              <a:solidFill>
                <a:srgbClr val="660066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765" y="188494"/>
            <a:ext cx="8596668" cy="13208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รายการที่ถือเป็นค่าใช้จ่าย </a:t>
            </a:r>
            <a:r>
              <a:rPr lang="en-US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  <a:ea typeface="Gulim" panose="020B0600000101010101" pitchFamily="34" charset="-127"/>
              </a:rPr>
              <a:t> </a:t>
            </a:r>
            <a:endParaRPr lang="th-TH" sz="5200" b="1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3429" y="1342441"/>
            <a:ext cx="8596668" cy="5178675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 smtClean="0">
                <a:solidFill>
                  <a:srgbClr val="9933FF"/>
                </a:solidFill>
              </a:rPr>
              <a:t>ค่าใช้จ่ายบุคลากร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ค่าบำเหน็จบำนาญ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ค่าตอบแทน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ค่าใช้สอย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ค่าวัสดุ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ค่าสาธารณูปโภค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ค่าเสื่อมราคาและค่าตัดจำหน่าย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ค่าใช้จ่ายจากการอุดหนุนและบริจาค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ค่าใช้จ่ายอื่น</a:t>
            </a:r>
          </a:p>
          <a:p>
            <a:r>
              <a:rPr lang="th-TH" sz="3200" dirty="0" smtClean="0">
                <a:solidFill>
                  <a:srgbClr val="9933FF"/>
                </a:solidFill>
              </a:rPr>
              <a:t>ต้นทุนทางการเงิน คือ ดอกเบี้ยจ่าย</a:t>
            </a:r>
            <a:endParaRPr lang="th-TH" sz="3200" dirty="0">
              <a:solidFill>
                <a:srgbClr val="99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263" y="0"/>
            <a:ext cx="9115926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ตัวอย่างงบแสดงผลการดำเนินงานทางการเงิน</a:t>
            </a:r>
            <a:endParaRPr lang="th-TH" sz="5200" b="1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graphicFrame>
        <p:nvGraphicFramePr>
          <p:cNvPr id="1085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33174"/>
              </p:ext>
            </p:extLst>
          </p:nvPr>
        </p:nvGraphicFramePr>
        <p:xfrm>
          <a:off x="1169068" y="1285124"/>
          <a:ext cx="8104188" cy="4480560"/>
        </p:xfrm>
        <a:graphic>
          <a:graphicData uri="http://schemas.openxmlformats.org/drawingml/2006/table">
            <a:tbl>
              <a:tblPr/>
              <a:tblGrid>
                <a:gridCol w="4257675"/>
                <a:gridCol w="1922463"/>
                <a:gridCol w="1924050"/>
              </a:tblGrid>
              <a:tr h="5175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หน่วยงานภาครัฐ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59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งบแสดงผลการดำเนินงานทางการเงิน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75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สำหรับปีสิ้นสุดวันที่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กันยายน 2558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หน่วย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บาท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5938">
                <a:tc gridSpan="3"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673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รายได้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รายได้จากงบประมาณ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1,450,000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รายได้จากค่าธรรมเนียมการศึกษา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250,000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รายได้อื่น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รวมรายได้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100,000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1,800,000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57963"/>
              </p:ext>
            </p:extLst>
          </p:nvPr>
        </p:nvGraphicFramePr>
        <p:xfrm>
          <a:off x="932694" y="1589809"/>
          <a:ext cx="8782805" cy="5279397"/>
        </p:xfrm>
        <a:graphic>
          <a:graphicData uri="http://schemas.openxmlformats.org/drawingml/2006/table">
            <a:tbl>
              <a:tblPr/>
              <a:tblGrid>
                <a:gridCol w="5908433"/>
                <a:gridCol w="765018"/>
                <a:gridCol w="2109354"/>
              </a:tblGrid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ค่าตอบแทน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170,000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ค่าใช้สอย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195,000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ค่าวัสดุ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12,000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ค่าสาธารณูปโภค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173,000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ค่าเสื่อมราคาและค่าตัดจำหน่าย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83,000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ค่าใช้จ่ายจากการอุดหนุนและบริจาค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12.000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รวมค่าใช้จ่าย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1,665,000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รายได้สูง/(ต่ำ)กว่าค่าใช้จ่ายก่อนต้นทุนทางการเงิน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135,000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หัก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ต้นทุนทางการเงิน (ดอกเบี้ยจ่าย)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35,000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รายได้สูง/(ต่ำ)กว่าค่าใช้จ่ายสุทธิ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100,000</a:t>
                      </a:r>
                      <a:endParaRPr kumimoji="0" lang="th-TH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03703"/>
              </p:ext>
            </p:extLst>
          </p:nvPr>
        </p:nvGraphicFramePr>
        <p:xfrm>
          <a:off x="894432" y="43027"/>
          <a:ext cx="8789894" cy="1581234"/>
        </p:xfrm>
        <a:graphic>
          <a:graphicData uri="http://schemas.openxmlformats.org/drawingml/2006/table">
            <a:tbl>
              <a:tblPr/>
              <a:tblGrid>
                <a:gridCol w="4617922"/>
                <a:gridCol w="2085124"/>
                <a:gridCol w="2086848"/>
              </a:tblGrid>
              <a:tr h="5159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6739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ค่าใช้จ่ายบุคลากร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810,000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     ค่าบำเหน็จบำนาญ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_Layiji MaHaNiYom V 1.2" pitchFamily="2" charset="0"/>
                          <a:cs typeface="Angsana New" pitchFamily="18" charset="-34"/>
                        </a:rPr>
                        <a:t>210.000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98262" y="1485232"/>
            <a:ext cx="8281988" cy="2376488"/>
          </a:xfrm>
        </p:spPr>
        <p:txBody>
          <a:bodyPr rtlCol="0">
            <a:noAutofit/>
          </a:bodyPr>
          <a:lstStyle/>
          <a:p>
            <a:pPr marL="0" indent="0" algn="thaiDist"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	วงจรทางการบัญชี </a:t>
            </a:r>
            <a:r>
              <a:rPr lang="th-TH" altLang="ko-KR" sz="4000" dirty="0" smtClean="0">
                <a:solidFill>
                  <a:schemeClr val="tx1"/>
                </a:solidFill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เป็น</a:t>
            </a:r>
            <a:r>
              <a:rPr lang="th-TH" altLang="ko-KR" sz="4000" dirty="0">
                <a:solidFill>
                  <a:schemeClr val="tx1"/>
                </a:solidFill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ลำดับขั้นตอนของการบันทึกบัญชีที่เริ่มตั้งแต่การวิเคราะห์รายการค้า และการบันทึกรายการบัญชีที่เกิดขึ้น จนกระทั่งถึงการจัดทำงบการเงินของรอบระยะเวลาบัญชีหนึ่ง ๆ</a:t>
            </a:r>
            <a:endParaRPr lang="en-US" altLang="ko-KR" sz="4000" dirty="0">
              <a:solidFill>
                <a:schemeClr val="tx1"/>
              </a:solidFill>
              <a:latin typeface="TH Niramit AS" pitchFamily="2" charset="-34"/>
              <a:ea typeface="Gulim" pitchFamily="34" charset="-127"/>
              <a:cs typeface="TH Niramit AS" pitchFamily="2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513" y="368968"/>
            <a:ext cx="8596668" cy="13208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</a:rPr>
              <a:t>วงจรทางการบัญชี </a:t>
            </a:r>
            <a:r>
              <a:rPr lang="th-TH" altLang="ko-K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(</a:t>
            </a:r>
            <a:r>
              <a:rPr lang="en-US" altLang="ko-K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Accounting Cycle) </a:t>
            </a: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738328"/>
              </p:ext>
            </p:extLst>
          </p:nvPr>
        </p:nvGraphicFramePr>
        <p:xfrm>
          <a:off x="2209800" y="188640"/>
          <a:ext cx="7772400" cy="63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Brace 1"/>
          <p:cNvSpPr/>
          <p:nvPr/>
        </p:nvSpPr>
        <p:spPr>
          <a:xfrm>
            <a:off x="8422105" y="240632"/>
            <a:ext cx="348916" cy="203333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8891336" y="964912"/>
            <a:ext cx="233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</a:rPr>
              <a:t>หน่วยงานต้องปฏิบัติ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09863" y="1217027"/>
            <a:ext cx="8674769" cy="54845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รายการค้า หมายถึง เหตุการณ์เชิงเศรษฐกิจของหน่วยงานที่       ถูกบันทึกโดยผู้ทำบัญชี เป็นเหตุการณ์ที่เกิดขึ้นแล้ว และ</a:t>
            </a:r>
            <a:r>
              <a:rPr lang="th-TH" altLang="ko-KR" sz="4000" u="sng" dirty="0">
                <a:solidFill>
                  <a:schemeClr val="tx1"/>
                </a:solidFill>
                <a:latin typeface="_Layiji MaHaNiYom V 1.2" pitchFamily="2" charset="0"/>
              </a:rPr>
              <a:t>ส่งผลกระทบต่อองค์ประกอบของสมการบัญชี ทำให้สินทรัพย์ หนี้สิน และส่วนของเจ้าของเปลี่ยนแปลงไป ทั้งในทางที่เพิ่มขึ้นหรือลดลง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เช่น 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-  ได้รับ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เงินจากรายได้ค่าลงทะเบียนอบรม 250,000 บาท 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- นำ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เงินสดฝากธนาคาร 230,000 บาท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- ถอน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เงินจากธนาคาร 230,000 บาท 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- จ่าย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ค่าตอบแทนวิทยากรในการจัดอบรม 10,000 บาท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- จ่าย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ค่าอาหารและเครื่องดื่มในการจัดอบรม  75,000 บาท </a:t>
            </a:r>
          </a:p>
          <a:p>
            <a:pPr marL="0" indent="0" algn="thaiDist">
              <a:lnSpc>
                <a:spcPct val="90000"/>
              </a:lnSpc>
              <a:buNone/>
            </a:pP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- นำ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เงินส่งให้มหาวิทยาลัย 20 </a:t>
            </a:r>
            <a:r>
              <a:rPr lang="en-US" altLang="ko-KR" sz="4000" dirty="0">
                <a:solidFill>
                  <a:schemeClr val="tx1"/>
                </a:solidFill>
                <a:latin typeface="_Layiji MaHaNiYom V 1.2" pitchFamily="2" charset="0"/>
              </a:rPr>
              <a:t>%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ของรายรับ จำนวน 50,000 บาท</a:t>
            </a:r>
          </a:p>
          <a:p>
            <a:pPr marL="0" indent="0" algn="thaiDist">
              <a:lnSpc>
                <a:spcPct val="90000"/>
              </a:lnSpc>
              <a:buNone/>
            </a:pPr>
            <a:endParaRPr lang="en-US" altLang="ko-KR" sz="4000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92" y="381000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รายการค้า </a:t>
            </a:r>
            <a:r>
              <a:rPr lang="en-US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Gulim" pitchFamily="34" charset="-127"/>
                <a:cs typeface="TH Niramit AS" pitchFamily="2" charset="-34"/>
              </a:rPr>
              <a:t>(Business</a:t>
            </a:r>
            <a:r>
              <a:rPr lang="th-TH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 </a:t>
            </a:r>
            <a:r>
              <a:rPr lang="en-US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Gulim" pitchFamily="34" charset="-127"/>
                <a:cs typeface="TH Niramit AS" pitchFamily="2" charset="-34"/>
              </a:rPr>
              <a:t>Transactions</a:t>
            </a:r>
            <a:r>
              <a:rPr lang="th-TH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) 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9758" y="0"/>
            <a:ext cx="9144000" cy="10795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5100" b="1" dirty="0">
                <a:solidFill>
                  <a:srgbClr val="002060"/>
                </a:solidFill>
                <a:latin typeface="_Layiji MaHaNiYom V 1.2" pitchFamily="2" charset="0"/>
              </a:rPr>
              <a:t>หลักการบันทึกบัญชี</a:t>
            </a:r>
            <a:endParaRPr lang="th-TH" sz="5100" b="1" dirty="0">
              <a:solidFill>
                <a:srgbClr val="002060"/>
              </a:solidFill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9757" y="1079500"/>
            <a:ext cx="9581147" cy="5256212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</a:t>
            </a:r>
            <a:r>
              <a:rPr lang="th-TH" altLang="ko-KR" sz="4400" dirty="0">
                <a:solidFill>
                  <a:schemeClr val="tx1"/>
                </a:solidFill>
                <a:latin typeface="_Layiji MaHaNiYom V 1.2" pitchFamily="2" charset="0"/>
              </a:rPr>
              <a:t>หลักการบันทึกบัญชี หมายถึง การบันทึกบัญชี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 	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- </a:t>
            </a:r>
            <a:r>
              <a:rPr lang="th-TH" altLang="ko-KR" sz="4000" u="sng" dirty="0">
                <a:solidFill>
                  <a:schemeClr val="tx1"/>
                </a:solidFill>
                <a:latin typeface="_Layiji MaHaNiYom V 1.2" pitchFamily="2" charset="0"/>
              </a:rPr>
              <a:t>ด้านเดบิต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 </a:t>
            </a:r>
            <a:r>
              <a:rPr lang="th-TH" altLang="ko-KR" sz="4000" dirty="0">
                <a:solidFill>
                  <a:schemeClr val="tx1"/>
                </a:solidFill>
                <a:latin typeface="Angsana New" pitchFamily="18" charset="-34"/>
              </a:rPr>
              <a:t>(</a:t>
            </a:r>
            <a:r>
              <a:rPr lang="en-US" altLang="ko-KR" sz="4000" dirty="0" smtClean="0">
                <a:solidFill>
                  <a:schemeClr val="tx1"/>
                </a:solidFill>
                <a:latin typeface="Angsana New" pitchFamily="18" charset="-34"/>
                <a:ea typeface="Gulim" pitchFamily="34" charset="-127"/>
              </a:rPr>
              <a:t>Dr.)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หรือ</a:t>
            </a:r>
            <a:r>
              <a:rPr lang="th-TH" altLang="ko-KR" sz="4000" u="sng" dirty="0">
                <a:solidFill>
                  <a:schemeClr val="tx1"/>
                </a:solidFill>
                <a:latin typeface="_Layiji MaHaNiYom V 1.2" pitchFamily="2" charset="0"/>
              </a:rPr>
              <a:t>ด้านซ้าย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ของ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บัญชีแยกประเภท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เพื่อบันทึก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การ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		เพิ่มขึ้น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(+)   หรือลดลง  (-) 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- </a:t>
            </a:r>
            <a:r>
              <a:rPr lang="th-TH" altLang="ko-KR" sz="4000" u="sng" dirty="0">
                <a:solidFill>
                  <a:schemeClr val="tx1"/>
                </a:solidFill>
                <a:latin typeface="_Layiji MaHaNiYom V 1.2" pitchFamily="2" charset="0"/>
              </a:rPr>
              <a:t>ด้านเครดิต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 </a:t>
            </a:r>
            <a:r>
              <a:rPr lang="th-TH" altLang="ko-KR" sz="4000" dirty="0">
                <a:solidFill>
                  <a:schemeClr val="tx1"/>
                </a:solidFill>
                <a:latin typeface="Angsana New" pitchFamily="18" charset="-34"/>
              </a:rPr>
              <a:t>(</a:t>
            </a:r>
            <a:r>
              <a:rPr lang="en-US" altLang="ko-KR" sz="4000" dirty="0" smtClean="0">
                <a:solidFill>
                  <a:schemeClr val="tx1"/>
                </a:solidFill>
                <a:latin typeface="Angsana New" pitchFamily="18" charset="-34"/>
                <a:ea typeface="Gulim" pitchFamily="34" charset="-127"/>
              </a:rPr>
              <a:t>Cr.)</a:t>
            </a:r>
            <a:r>
              <a:rPr lang="th-TH" altLang="ko-KR" sz="4000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หรือ</a:t>
            </a:r>
            <a:r>
              <a:rPr lang="th-TH" altLang="ko-KR" sz="4000" u="sng" dirty="0">
                <a:solidFill>
                  <a:schemeClr val="tx1"/>
                </a:solidFill>
                <a:latin typeface="_Layiji MaHaNiYom V 1.2" pitchFamily="2" charset="0"/>
              </a:rPr>
              <a:t>ด้านขวา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ของ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บัญชีแยกประเภท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เพื่อบันทึก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การ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		เพิ่มขึ้น 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(+)  หรือลดลง (-) </a:t>
            </a:r>
          </a:p>
          <a:p>
            <a:pPr marL="0" indent="0" algn="thaiDist">
              <a:lnSpc>
                <a:spcPct val="90000"/>
              </a:lnSpc>
              <a:buNone/>
              <a:defRPr/>
            </a:pP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	โดยอยู่บนแนวคิดทางการบัญชี สมการบัญชี และหลักการบัญชีคู่   อันส่งผลไปสู่การวิเคราะห์รายการค้า และการบันทึกบัญชี</a:t>
            </a:r>
            <a:r>
              <a:rPr lang="th-TH" altLang="ko-KR" sz="4000" dirty="0" smtClean="0">
                <a:solidFill>
                  <a:schemeClr val="tx1"/>
                </a:solidFill>
                <a:latin typeface="_Layiji MaHaNiYom V 1.2" pitchFamily="2" charset="0"/>
              </a:rPr>
              <a:t>ทางด้าน</a:t>
            </a:r>
            <a:r>
              <a:rPr lang="th-TH" altLang="ko-KR" sz="4000" dirty="0">
                <a:solidFill>
                  <a:schemeClr val="tx1"/>
                </a:solidFill>
                <a:latin typeface="_Layiji MaHaNiYom V 1.2" pitchFamily="2" charset="0"/>
              </a:rPr>
              <a:t>เดบิตและด้านเครดิตต่อไป</a:t>
            </a:r>
            <a:endParaRPr lang="en-US" altLang="ko-KR" sz="4000" dirty="0">
              <a:solidFill>
                <a:schemeClr val="tx1"/>
              </a:solidFill>
              <a:latin typeface="_Layiji MaHaNiYom V 1.2" pitchFamily="2" charset="0"/>
              <a:ea typeface="Gulim" pitchFamily="34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15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มาตรฐานการบัญชีภาครัฐ ฉบับที่ 1  (กุมภาพันธ์ 2556)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2757"/>
            <a:ext cx="8779487" cy="5142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</a:rPr>
              <a:t>คำนิยาม</a:t>
            </a:r>
          </a:p>
          <a:p>
            <a:r>
              <a:rPr lang="th-TH" sz="4000" b="1" dirty="0" smtClean="0">
                <a:solidFill>
                  <a:srgbClr val="002060"/>
                </a:solidFill>
              </a:rPr>
              <a:t>เกณฑ์คงค้าง </a:t>
            </a:r>
            <a:r>
              <a:rPr lang="th-TH" sz="4000" dirty="0" smtClean="0"/>
              <a:t>หมายถึง หลักเกณฑ์ทางบัญชีที่ใช้รับรู้รายการและเหตุการณ์เมื่อเกิดขึ้น </a:t>
            </a:r>
            <a:r>
              <a:rPr lang="th-TH" sz="4000" u="sng" dirty="0" smtClean="0"/>
              <a:t>มิใช่</a:t>
            </a:r>
            <a:r>
              <a:rPr lang="th-TH" sz="4000" dirty="0" smtClean="0"/>
              <a:t>รับรู้เมื่อการรับหรือจ่ายเงินสดหรือรายการเทียบเท่าเงินสด ซึ่งทำให้รายการและเหตุการณ์ต่างๆ ได้รับการบันทึกบัญชี และแสดงในงบการเงินภายในงวดที่เกี่ยวข้องกับการเกิดรายการและเหตุการณ์นั้น รายการที่รับรู้ภายใต้หลักการบัญชีเกณฑ์คงค้าง ได้แก่ สินทรัพย์ หนี้สิน สินทรัพย์สุทธิ/ส่วนทุน รายได้ และค่าใช้จ่าย </a:t>
            </a:r>
            <a:endParaRPr lang="th-TH" sz="40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5695" y="9009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600" b="1" i="1" dirty="0">
                <a:solidFill>
                  <a:srgbClr val="002060"/>
                </a:solidFill>
                <a:latin typeface="_Layiji MaHaNiYom V 1.2" pitchFamily="2" charset="0"/>
              </a:rPr>
              <a:t>สมการบัญชี </a:t>
            </a:r>
            <a:r>
              <a:rPr lang="th-TH" altLang="ko-KR" sz="4600" b="1" dirty="0">
                <a:solidFill>
                  <a:srgbClr val="002060"/>
                </a:solidFill>
                <a:latin typeface="Angsana New" pitchFamily="18" charset="-34"/>
              </a:rPr>
              <a:t>(</a:t>
            </a:r>
            <a:r>
              <a:rPr lang="en-US" altLang="ko-KR" sz="4600" b="1" dirty="0">
                <a:solidFill>
                  <a:srgbClr val="002060"/>
                </a:solidFill>
                <a:latin typeface="Angsana New" pitchFamily="18" charset="-34"/>
                <a:ea typeface="Gulim" pitchFamily="34" charset="-127"/>
              </a:rPr>
              <a:t>Accounting Equation</a:t>
            </a:r>
            <a:r>
              <a:rPr lang="th-TH" altLang="ko-KR" sz="4600" b="1" dirty="0">
                <a:solidFill>
                  <a:srgbClr val="002060"/>
                </a:solidFill>
                <a:latin typeface="Angsana New" pitchFamily="18" charset="-34"/>
              </a:rPr>
              <a:t>)</a:t>
            </a:r>
            <a:r>
              <a:rPr lang="th-TH" altLang="ko-KR" sz="4200" b="1" dirty="0">
                <a:solidFill>
                  <a:srgbClr val="002060"/>
                </a:solidFill>
                <a:latin typeface="_Layiji MaHaNiYom V 1.2" pitchFamily="2" charset="0"/>
              </a:rPr>
              <a:t> </a:t>
            </a:r>
            <a:endParaRPr lang="th-TH" sz="4200" b="1" dirty="0">
              <a:solidFill>
                <a:srgbClr val="002060"/>
              </a:solidFill>
              <a:latin typeface="_Layiji MaHaNiYom V 1.2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5695" y="926703"/>
            <a:ext cx="9923045" cy="1584325"/>
          </a:xfrm>
        </p:spPr>
        <p:txBody>
          <a:bodyPr>
            <a:normAutofit/>
          </a:bodyPr>
          <a:lstStyle/>
          <a:p>
            <a:pPr marL="0" indent="722313" algn="thaiDist">
              <a:lnSpc>
                <a:spcPct val="90000"/>
              </a:lnSpc>
              <a:buNone/>
              <a:defRPr/>
            </a:pP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สมการบัญชี </a:t>
            </a:r>
            <a:r>
              <a:rPr lang="th-TH" altLang="ko-K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หมายถึง   ผลการบันทึกรายการบัญชีทั้งด้านเดบิตและด้านเครดิต  ด้วยจำนวนที่เท่ากันตามหลักการบัญชี</a:t>
            </a: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คู่</a:t>
            </a:r>
            <a:endParaRPr lang="en-US" altLang="ko-KR" b="1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ea typeface="MS PGothic" pitchFamily="34" charset="-128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68751" y="2254019"/>
            <a:ext cx="849788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altLang="ko-KR" sz="4000" b="1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th-TH" altLang="ko-KR" sz="4000" b="1" u="sng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สมการบัญชี </a:t>
            </a:r>
            <a:r>
              <a:rPr lang="en-US" altLang="ko-KR" sz="4000" b="1" u="sng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:</a:t>
            </a:r>
            <a:endParaRPr lang="th-TH" altLang="ko-KR" sz="4000" b="1" u="sng" dirty="0">
              <a:solidFill>
                <a:srgbClr val="2020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h-TH" altLang="ko-KR" sz="4000" b="1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สินทรัพย์   </a:t>
            </a:r>
            <a:r>
              <a:rPr lang="en-US" altLang="ko-KR" sz="4000" b="1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=  </a:t>
            </a:r>
            <a:r>
              <a:rPr lang="th-TH" altLang="ko-KR" sz="4000" b="1" dirty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หนี้สิน  +   </a:t>
            </a:r>
            <a:r>
              <a:rPr lang="th-TH" altLang="ko-KR" sz="4000" b="1" dirty="0" smtClean="0">
                <a:solidFill>
                  <a:srgbClr val="2020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ส่วนทุน</a:t>
            </a:r>
            <a:endParaRPr lang="th-TH" altLang="ko-KR" sz="4000" b="1" dirty="0">
              <a:solidFill>
                <a:srgbClr val="2020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17358" y="3981361"/>
            <a:ext cx="9757610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th-TH" altLang="ko-K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ความสัมพันธ์ระหว่าง สมการบัญชี กับรายได้และค่าใช้จ่าย</a:t>
            </a:r>
          </a:p>
          <a:p>
            <a:pPr>
              <a:defRPr/>
            </a:pPr>
            <a:r>
              <a:rPr lang="th-TH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th-TH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รายได้สูง(ต่ำ)กว่าค่าใช้จ่ายสุทธิ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= </a:t>
            </a:r>
            <a:r>
              <a:rPr lang="th-TH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รายได้ </a:t>
            </a:r>
            <a:r>
              <a:rPr lang="en-US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– </a:t>
            </a:r>
            <a:r>
              <a:rPr lang="th-TH" altLang="ko-K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ค่าใช้จ่าย</a:t>
            </a:r>
          </a:p>
          <a:p>
            <a:pPr>
              <a:defRPr/>
            </a:pPr>
            <a:r>
              <a:rPr lang="th-TH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สินทรัพย์ </a:t>
            </a:r>
            <a:r>
              <a:rPr lang="en-US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Gulim" pitchFamily="34" charset="-127"/>
              </a:rPr>
              <a:t>= </a:t>
            </a:r>
            <a:r>
              <a:rPr lang="th-TH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หนี้สิน + </a:t>
            </a:r>
            <a:r>
              <a:rPr lang="th-TH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ส่วนทุน  </a:t>
            </a:r>
            <a:r>
              <a:rPr lang="en-US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Gulim" pitchFamily="34" charset="-127"/>
              </a:rPr>
              <a:t>+ </a:t>
            </a:r>
            <a:r>
              <a:rPr lang="th-TH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รายได้ </a:t>
            </a:r>
            <a:r>
              <a:rPr lang="en-US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Gulim" pitchFamily="34" charset="-127"/>
              </a:rPr>
              <a:t>– </a:t>
            </a:r>
            <a:r>
              <a:rPr lang="th-TH" altLang="ko-K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ค่าใช้จ่าย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5702968" y="5281860"/>
            <a:ext cx="114801" cy="54142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ght Bracket 5"/>
          <p:cNvSpPr/>
          <p:nvPr/>
        </p:nvSpPr>
        <p:spPr>
          <a:xfrm>
            <a:off x="9095873" y="5273555"/>
            <a:ext cx="60158" cy="54142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542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2874" y="132347"/>
            <a:ext cx="9144000" cy="15573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5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บัญชีแยกประเภทรูป</a:t>
            </a:r>
            <a:r>
              <a:rPr lang="th-TH" altLang="ko-KR" sz="51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ตัวที</a:t>
            </a:r>
            <a:endParaRPr lang="th-TH" sz="51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graphicFrame>
        <p:nvGraphicFramePr>
          <p:cNvPr id="9240" name="Group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2315334"/>
              </p:ext>
            </p:extLst>
          </p:nvPr>
        </p:nvGraphicFramePr>
        <p:xfrm>
          <a:off x="1524000" y="1124201"/>
          <a:ext cx="8450179" cy="4085472"/>
        </p:xfrm>
        <a:graphic>
          <a:graphicData uri="http://schemas.openxmlformats.org/drawingml/2006/table">
            <a:tbl>
              <a:tblPr/>
              <a:tblGrid>
                <a:gridCol w="4225089"/>
                <a:gridCol w="4225090"/>
              </a:tblGrid>
              <a:tr h="857092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                     </a:t>
                      </a:r>
                      <a:r>
                        <a:rPr kumimoji="0" lang="th-TH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ชื่อบัญชี..................            เลขที่...........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07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ด้านซ้าย  เดบิต (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Dr.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ด้านขวา  เครดิต (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Cr.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(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Debit)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(Credit)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ดุลด้านเดบิต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ดุลด้านเครดิต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(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Debit Balance)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(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Credit Balance)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13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1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488150"/>
              </p:ext>
            </p:extLst>
          </p:nvPr>
        </p:nvGraphicFramePr>
        <p:xfrm>
          <a:off x="1665956" y="2489036"/>
          <a:ext cx="7848600" cy="4197445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650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70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714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71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ส่วนของเจ้าของ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ส่วนของเจ้าของ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714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รายได้ </a:t>
                      </a: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รายได้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  <a:tr h="70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88758" y="188914"/>
            <a:ext cx="99839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h-TH" altLang="ko-KR" sz="4800" b="1" dirty="0" smtClean="0"/>
              <a:t>หลักการ</a:t>
            </a:r>
            <a:r>
              <a:rPr lang="th-TH" altLang="ko-KR" sz="4800" b="1" dirty="0"/>
              <a:t>บัญชีคู่</a:t>
            </a:r>
            <a:r>
              <a:rPr lang="th-TH" altLang="ko-KR" sz="4400" b="1" dirty="0"/>
              <a:t> </a:t>
            </a:r>
            <a:endParaRPr lang="th-TH" altLang="ko-KR" sz="4400" b="1" dirty="0" smtClean="0"/>
          </a:p>
          <a:p>
            <a:pPr>
              <a:defRPr/>
            </a:pPr>
            <a:r>
              <a:rPr lang="th-TH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หลักการบัญชีคู่ </a:t>
            </a:r>
            <a:r>
              <a:rPr lang="th-TH" altLang="ko-KR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เป็น</a:t>
            </a:r>
            <a:r>
              <a:rPr lang="th-TH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วิธีการบันทึกบัญชี ตามหลักสมการบัญชี </a:t>
            </a:r>
            <a:r>
              <a:rPr lang="th-TH" altLang="ko-KR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เมื่อมี</a:t>
            </a:r>
            <a:r>
              <a:rPr lang="th-TH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รายการค้าเกิดขึ้น จะบันทึกบัญชี </a:t>
            </a:r>
            <a:r>
              <a:rPr lang="en-US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2 </a:t>
            </a:r>
            <a:r>
              <a:rPr lang="th-TH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ด้าน คือ ด้านเดบิต (</a:t>
            </a:r>
            <a:r>
              <a:rPr lang="en-US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Dr.)</a:t>
            </a:r>
            <a:r>
              <a:rPr lang="th-TH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และ  ด้านเครดิต (</a:t>
            </a:r>
            <a:r>
              <a:rPr lang="en-US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Cr.)  </a:t>
            </a:r>
            <a:r>
              <a:rPr lang="th-TH" altLang="ko-KR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rPr>
              <a:t> </a:t>
            </a:r>
            <a:r>
              <a:rPr lang="th-TH" altLang="ko-KR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ด้วย</a:t>
            </a:r>
            <a:r>
              <a:rPr lang="th-TH" altLang="ko-KR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จำนวนเงินที่เท่ากัน</a:t>
            </a:r>
            <a:endParaRPr lang="th-TH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" name="Straight Connector 2"/>
          <p:cNvCxnSpPr>
            <a:stCxn id="29731" idx="0"/>
          </p:cNvCxnSpPr>
          <p:nvPr/>
        </p:nvCxnSpPr>
        <p:spPr>
          <a:xfrm flipH="1">
            <a:off x="5570621" y="2489036"/>
            <a:ext cx="19635" cy="4368964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75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99171"/>
              </p:ext>
            </p:extLst>
          </p:nvPr>
        </p:nvGraphicFramePr>
        <p:xfrm>
          <a:off x="497390" y="692739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59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50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36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51144" y="144380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สินทรัพย์</a:t>
            </a:r>
            <a:endParaRPr lang="th-TH" sz="40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2695074" y="709863"/>
            <a:ext cx="8063" cy="1689738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35664"/>
              </p:ext>
            </p:extLst>
          </p:nvPr>
        </p:nvGraphicFramePr>
        <p:xfrm>
          <a:off x="5426327" y="692737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82592" y="144380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หนี้สิน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7624011" y="709863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63280"/>
              </p:ext>
            </p:extLst>
          </p:nvPr>
        </p:nvGraphicFramePr>
        <p:xfrm>
          <a:off x="435289" y="2922276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43426" y="2373919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ส่วนทุน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>
            <a:off x="2632973" y="2939402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26244"/>
              </p:ext>
            </p:extLst>
          </p:nvPr>
        </p:nvGraphicFramePr>
        <p:xfrm>
          <a:off x="5426327" y="3016914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34464" y="2468557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รายได้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7624011" y="3034040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56648"/>
              </p:ext>
            </p:extLst>
          </p:nvPr>
        </p:nvGraphicFramePr>
        <p:xfrm>
          <a:off x="2789429" y="5180192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97566" y="4631835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ค่าใช้จ่าย</a:t>
            </a:r>
            <a:endParaRPr lang="th-TH" sz="4000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>
            <a:endCxn id="23" idx="2"/>
          </p:cNvCxnSpPr>
          <p:nvPr/>
        </p:nvCxnSpPr>
        <p:spPr>
          <a:xfrm>
            <a:off x="4987113" y="5197318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4952" y="1325981"/>
            <a:ext cx="882593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1pPr>
            <a:lvl2pPr marL="719138" indent="-719138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2pPr>
            <a:lvl3pPr marL="11430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3pPr>
            <a:lvl4pPr marL="16002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4pPr>
            <a:lvl5pPr marL="20574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9pPr>
          </a:lstStyle>
          <a:p>
            <a:pPr lvl="1" algn="thaiDist" eaLnBrk="1" hangingPunct="1">
              <a:spcBef>
                <a:spcPts val="1200"/>
              </a:spcBef>
              <a:buSzPct val="150000"/>
              <a:buBlip>
                <a:blip r:embed="rId2"/>
              </a:buBlip>
              <a:defRPr/>
            </a:pP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สมุดบัญชีขั้นต้น (</a:t>
            </a:r>
            <a:r>
              <a:rPr kumimoji="0" lang="en-US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Journal)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สมุดบัญชีที่ใช้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บันทึกรายการ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ค้าขั้นต้น โดยเรียงตามลำดับวันที่ที่เกิดรายการ ทำ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ให้หน่วยงานทราบ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ว่ามีรายการค้าใดเกิดขึ้นบ้าง และ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ทราบความ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เคลื่อนไหวของรายการทางการเงิน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ของหน่วยงาน</a:t>
            </a:r>
            <a:endParaRPr kumimoji="0" lang="th-TH" altLang="ko-KR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  <a:p>
            <a:pPr lvl="1" algn="thaiDist" eaLnBrk="1" hangingPunct="1">
              <a:spcBef>
                <a:spcPts val="1200"/>
              </a:spcBef>
              <a:buSzPct val="150000"/>
              <a:buBlip>
                <a:blip r:embed="rId2"/>
              </a:buBlip>
              <a:defRPr/>
            </a:pP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สมุดบัญชีแยกประเภท (</a:t>
            </a:r>
            <a:r>
              <a:rPr kumimoji="0" lang="en-US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Ledger)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สมุดบัญชีที่ใช้บันทึกบัญชีเดียวกันรวมไว้ด้วยกัน เป็นการจำแนกบัญชีต่าง ๆ ไว้ เป็นหมวดหมู่ เพื่อประโยชน์ในการนำข้อมูลมาสรุปผล 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และ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จัดทำงบการเงิน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50" y="380375"/>
            <a:ext cx="8596668" cy="13208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</a:rPr>
              <a:t>สมุดบัญชี</a:t>
            </a: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3236" y="1531938"/>
            <a:ext cx="8549206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1pPr>
            <a:lvl2pPr marL="719138" indent="-719138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2pPr>
            <a:lvl3pPr marL="11430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3pPr>
            <a:lvl4pPr marL="16002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4pPr>
            <a:lvl5pPr marL="20574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9pPr>
          </a:lstStyle>
          <a:p>
            <a:pPr lvl="1" algn="thaiDist" eaLnBrk="1" hangingPunct="1">
              <a:spcBef>
                <a:spcPts val="600"/>
              </a:spcBef>
              <a:buSzPct val="150000"/>
              <a:buBlip>
                <a:blip r:embed="rId2"/>
              </a:buBlip>
              <a:defRPr/>
            </a:pP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รายวันทั่วไป (</a:t>
            </a:r>
            <a:r>
              <a:rPr kumimoji="0" lang="en-US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General </a:t>
            </a:r>
            <a:r>
              <a:rPr kumimoji="0" lang="en-US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Journal) 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สมุดที่ใช้บันทึกรายการค้าที่ไม่สามารถบันทึกในสมุดรายวันเฉพาะได้ หรือหากกิจการดำเนินธุรกิจขนาดเล็ก ซึ่งมีรายการค้าไม่มากนัก 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  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ก็สามารถใช้สมุดรายวันทั่วไปเพียงเล่มเดียวในการบันทึกรายการค้าทุกรายการ โดยไม่ต้องใช้สมุดรายวันเฉพาะ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31" y="308810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สมุดบัญชีขั้นต้น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418" name="Group 2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18744780"/>
              </p:ext>
            </p:extLst>
          </p:nvPr>
        </p:nvGraphicFramePr>
        <p:xfrm>
          <a:off x="1179095" y="1641476"/>
          <a:ext cx="8534400" cy="41363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36890"/>
                <a:gridCol w="558325"/>
                <a:gridCol w="3510185"/>
                <a:gridCol w="762000"/>
                <a:gridCol w="1066800"/>
                <a:gridCol w="228600"/>
                <a:gridCol w="1143000"/>
                <a:gridCol w="228600"/>
              </a:tblGrid>
              <a:tr h="5654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พ.ศ</a:t>
                      </a: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.............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_Layiji MaHaNiYom V 1.2" pitchFamily="2" charset="0"/>
                        <a:ea typeface="Batang" pitchFamily="18" charset="-127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รายการ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เลขที่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บัญชี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จำนวนเงิน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เดือน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วันที่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19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_Layiji MaHaNiYom V 1.2" pitchFamily="2" charset="0"/>
                        <a:ea typeface="Batang" pitchFamily="18" charset="-127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endParaRPr kumimoji="1" lang="th-TH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_Layiji MaHaNiYom V 1.2" pitchFamily="2" charset="0"/>
                        <a:ea typeface="Batang" pitchFamily="18" charset="-127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เดบิต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32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เครดิต</a:t>
                      </a:r>
                      <a:endParaRPr kumimoji="1" lang="th-TH" altLang="ko-K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T="45713" marB="45713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07053"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13" marB="45713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7784428" y="1119189"/>
            <a:ext cx="198120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ko-K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cs typeface="TH Niramit AS" pitchFamily="2" charset="-34"/>
              </a:rPr>
              <a:t>หน้า..................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4302" y="397042"/>
            <a:ext cx="462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สมุดรายวันทั่วไป</a:t>
            </a:r>
            <a:endParaRPr lang="th-TH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5095-CACA-4646-B839-C3EF4043F975}" type="slidenum">
              <a:rPr lang="en-US" altLang="ja-JP" smtClean="0"/>
              <a:pPr/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842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51" y="155468"/>
            <a:ext cx="10915649" cy="83820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สมุดรายวันทั่วไป (จากโปรแกรม </a:t>
            </a:r>
            <a:r>
              <a:rPr lang="en-US" sz="4400" b="1" dirty="0" smtClean="0">
                <a:solidFill>
                  <a:srgbClr val="002060"/>
                </a:solidFill>
              </a:rPr>
              <a:t>GL_3_AcctWork-Excle</a:t>
            </a:r>
            <a:r>
              <a:rPr lang="en-US" sz="4400" b="1" dirty="0">
                <a:solidFill>
                  <a:srgbClr val="002060"/>
                </a:solidFill>
              </a:rPr>
              <a:t>)</a:t>
            </a:r>
            <a:r>
              <a:rPr lang="th-TH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178" y="2155162"/>
            <a:ext cx="10871200" cy="38862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5095-CACA-4646-B839-C3EF4043F975}" type="slidenum">
              <a:rPr lang="en-US" altLang="ja-JP" smtClean="0"/>
              <a:pPr/>
              <a:t>47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1" y="993668"/>
            <a:ext cx="9204749" cy="57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7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3612" y="1207085"/>
            <a:ext cx="881689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1pPr>
            <a:lvl2pPr marL="719138" indent="-719138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2pPr>
            <a:lvl3pPr marL="11430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3pPr>
            <a:lvl4pPr marL="16002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4pPr>
            <a:lvl5pPr marL="20574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9pPr>
          </a:lstStyle>
          <a:p>
            <a:pPr lvl="1" algn="thaiDist" eaLnBrk="1" hangingPunct="1">
              <a:spcBef>
                <a:spcPts val="600"/>
              </a:spcBef>
              <a:buSzPct val="150000"/>
              <a:buBlip>
                <a:blip r:embed="rId2"/>
              </a:buBlip>
              <a:defRPr/>
            </a:pP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สมุดบัญชีแยกประเภททั่วไป (</a:t>
            </a:r>
            <a:r>
              <a:rPr kumimoji="0" lang="en-US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General Ledger) 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เป็นสมุดบัญชีที่ใช้บันทึกรายการที่ผ่านมาจากสมุดรายวัน เพื่อรวบรวมบัญชีไว้เป็นหมวดหมู่ เช่น บัญชีแยกประเภทสินทรัพย์ </a:t>
            </a:r>
            <a:r>
              <a:rPr kumimoji="0" lang="th-TH" altLang="ko-K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บัญชีแยก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ประเภทหนี้สิน บัญชีแยกประเภทส่วนของเจ้าของ บัญชีแยกประเภทรายได้ บัญชีแยกประเภทค่าใช้จ่าย</a:t>
            </a:r>
          </a:p>
          <a:p>
            <a:pPr lvl="1" algn="thaiDist" eaLnBrk="1" hangingPunct="1">
              <a:spcBef>
                <a:spcPts val="600"/>
              </a:spcBef>
              <a:buSzPct val="150000"/>
              <a:buBlip>
                <a:blip r:embed="rId2"/>
              </a:buBlip>
              <a:defRPr/>
            </a:pP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สมุดบัญชีแยกประเภทย่อย (</a:t>
            </a:r>
            <a:r>
              <a:rPr kumimoji="0" lang="en-US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Subsidiary Ledger) </a:t>
            </a:r>
            <a:r>
              <a:rPr kumimoji="0"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เป็นสมุดบัญชีที่รวบรวมบัญชีแยกประเภทย่อยของบัญชีแยกประเภททั่วไป เพื่อทำให้ทราบรายละเอียดที่มากขึ้น เช่น สมุดบัญชีแยกประเภทย่อยลูกหนี้ สมุดบัญชีแยกประเภทย่อยเจ้าหนี้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431" y="308810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สมุดบัญชีแยกประเภท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379" y="1231055"/>
            <a:ext cx="9144000" cy="609600"/>
          </a:xfrm>
        </p:spPr>
        <p:txBody>
          <a:bodyPr rtlCol="0">
            <a:noAutofit/>
          </a:bodyPr>
          <a:lstStyle/>
          <a:p>
            <a:pPr marL="0" indent="722313" algn="ctr">
              <a:buNone/>
              <a:defRPr/>
            </a:pPr>
            <a:r>
              <a:rPr lang="th-TH" altLang="ko-KR" sz="32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ชื่อบัญชี..............................</a:t>
            </a:r>
            <a:endParaRPr lang="th-TH" sz="3200" b="1" dirty="0">
              <a:solidFill>
                <a:schemeClr val="accent5">
                  <a:lumMod val="75000"/>
                </a:schemeClr>
              </a:solidFill>
              <a:latin typeface="TH Niramit AS" pitchFamily="2" charset="-34"/>
              <a:ea typeface="_Layiji MaHaNiYom V 1.2" pitchFamily="2" charset="0"/>
              <a:cs typeface="TH Niramit AS" pitchFamily="2" charset="-34"/>
            </a:endParaRPr>
          </a:p>
        </p:txBody>
      </p:sp>
      <p:graphicFrame>
        <p:nvGraphicFramePr>
          <p:cNvPr id="228591" name="Group 2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6522160"/>
              </p:ext>
            </p:extLst>
          </p:nvPr>
        </p:nvGraphicFramePr>
        <p:xfrm>
          <a:off x="763004" y="2390517"/>
          <a:ext cx="8615363" cy="33080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5813"/>
                <a:gridCol w="514350"/>
                <a:gridCol w="1354137"/>
                <a:gridCol w="695846"/>
                <a:gridCol w="769417"/>
                <a:gridCol w="228600"/>
                <a:gridCol w="685800"/>
                <a:gridCol w="533400"/>
                <a:gridCol w="1295400"/>
                <a:gridCol w="685800"/>
                <a:gridCol w="838200"/>
                <a:gridCol w="2286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พ.ศ</a:t>
                      </a: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...........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รายการ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ja-JP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หน้า</a:t>
                      </a:r>
                      <a:endParaRPr kumimoji="1" lang="en-US" altLang="ja-JP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บัญชี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เดบิต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พ.ศ</a:t>
                      </a: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..........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รายการ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ja-JP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หน้า</a:t>
                      </a:r>
                      <a:endParaRPr kumimoji="1" lang="en-US" altLang="ja-JP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บัญชี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3413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เครดิต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เดือน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วันที่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เดือน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วันที่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513"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37873" y="1893525"/>
            <a:ext cx="31575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indent="7223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ko-KR" sz="2400" b="1" dirty="0">
                <a:solidFill>
                  <a:schemeClr val="accent5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เลขที่....................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052" y="385901"/>
            <a:ext cx="462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สมุดบัญชีแยกประเภท แบบตัวที</a:t>
            </a:r>
            <a:endParaRPr lang="th-TH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85F-C340-464B-902C-F802D005AA68}" type="slidenum">
              <a:rPr lang="en-US" altLang="ja-JP" smtClean="0"/>
              <a:pPr/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4632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มาตรฐานการบัญชีภาครัฐ ฉบับที่ 1  (กุมภาพันธ์ 2556)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2757"/>
            <a:ext cx="8779487" cy="5142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rgbClr val="C00000"/>
                </a:solidFill>
              </a:rPr>
              <a:t>คำนิยาม</a:t>
            </a:r>
          </a:p>
          <a:p>
            <a:r>
              <a:rPr lang="th-TH" sz="4000" b="1" dirty="0" smtClean="0">
                <a:solidFill>
                  <a:srgbClr val="002060"/>
                </a:solidFill>
              </a:rPr>
              <a:t>หน่วยงานภาครัฐลักษณะพิเศษ </a:t>
            </a:r>
            <a:r>
              <a:rPr lang="th-TH" sz="4000" dirty="0" smtClean="0">
                <a:solidFill>
                  <a:schemeClr val="tx1"/>
                </a:solidFill>
              </a:rPr>
              <a:t>หมายถึง หน่วยงานอิสระตามรัฐธรรมนูญ องค์การมหาชน หน่วยงานอิสระอื่นของรัฐที่จัดตั้งโดยกฏหมายเฉพาะ มหาวิทยาลัยในกำกับของรัฐ และทุนหมุนเวียน</a:t>
            </a:r>
            <a:endParaRPr lang="th-TH" sz="4000" u="sng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728" name="Group 3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7500296"/>
              </p:ext>
            </p:extLst>
          </p:nvPr>
        </p:nvGraphicFramePr>
        <p:xfrm>
          <a:off x="907382" y="2763362"/>
          <a:ext cx="8534400" cy="32797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/>
                <a:gridCol w="533400"/>
                <a:gridCol w="2851026"/>
                <a:gridCol w="753638"/>
                <a:gridCol w="967336"/>
                <a:gridCol w="268956"/>
                <a:gridCol w="950244"/>
                <a:gridCol w="287708"/>
                <a:gridCol w="931492"/>
                <a:gridCol w="304800"/>
              </a:tblGrid>
              <a:tr h="5334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พ.ศ</a:t>
                      </a: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..........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_Layiji MaHaNiYom V 1.2" pitchFamily="2" charset="0"/>
                        <a:ea typeface="MS PGothic" pitchFamily="34" charset="-128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รายการ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หน้า</a:t>
                      </a:r>
                      <a:endParaRPr kumimoji="1" lang="en-US" altLang="ja-JP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บัญชี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จำนวนเงิน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_Layiji MaHaNiYom V 1.2" pitchFamily="2" charset="0"/>
                        <a:ea typeface="MS PGothic" pitchFamily="34" charset="-128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_Layiji MaHaNiYom V 1.2" pitchFamily="2" charset="0"/>
                        <a:ea typeface="MS PGothic" pitchFamily="34" charset="-128"/>
                        <a:cs typeface="_Layiji MaHaNiYom V 1.2" pitchFamily="2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33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เดือน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วันที่</a:t>
                      </a:r>
                      <a:endParaRPr kumimoji="1" lang="th-TH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เดบิต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เครดิต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990600" algn="l"/>
                          <a:tab pos="1143000" algn="l"/>
                          <a:tab pos="1600200" algn="l"/>
                        </a:tabLst>
                      </a:pPr>
                      <a:r>
                        <a:rPr kumimoji="1" lang="th-TH" altLang="ko-K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คงเหลือ</a:t>
                      </a:r>
                      <a:endParaRPr kumimoji="1" lang="th-TH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12934"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T="45722" marB="45722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391" y="1479777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indent="7223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ko-K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cs typeface="TH Niramit AS" pitchFamily="2" charset="-34"/>
              </a:rPr>
              <a:t>ชื่อบัญชี..............................</a:t>
            </a:r>
            <a:endParaRPr lang="th-TH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13096" y="2269816"/>
            <a:ext cx="3014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indent="7223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th-TH" altLang="ko-K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cs typeface="TH Niramit AS" pitchFamily="2" charset="-34"/>
              </a:rPr>
              <a:t>เลขที่....................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073" y="312748"/>
            <a:ext cx="7218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สมุดบัญชีแยกประเภท แบบยอดคงเหลือ ( </a:t>
            </a:r>
            <a:r>
              <a:rPr lang="en-US" sz="4000" dirty="0" smtClean="0"/>
              <a:t>3 </a:t>
            </a:r>
            <a:r>
              <a:rPr lang="th-TH" sz="4000" dirty="0" smtClean="0"/>
              <a:t>ช่อง)</a:t>
            </a:r>
          </a:p>
          <a:p>
            <a:pPr algn="ctr"/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716908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758"/>
            <a:ext cx="10915649" cy="83820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สมุดบัญชีแยกประเภทจากโปรแกรม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GL_3_AcctWork-Excle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D85F-C340-464B-902C-F802D005AA68}" type="slidenum">
              <a:rPr lang="en-US" altLang="ja-JP" smtClean="0"/>
              <a:pPr/>
              <a:t>51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221" r="27146"/>
          <a:stretch/>
        </p:blipFill>
        <p:spPr>
          <a:xfrm>
            <a:off x="868987" y="1088383"/>
            <a:ext cx="8262981" cy="55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5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94085" y="1338847"/>
            <a:ext cx="911993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1pPr>
            <a:lvl2pPr marL="719138" indent="-719138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2pPr>
            <a:lvl3pPr marL="11430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3pPr>
            <a:lvl4pPr marL="16002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4pPr>
            <a:lvl5pPr marL="2057400" indent="-228600" eaLnBrk="0" hangingPunct="0"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028700" algn="l"/>
              </a:tabLst>
              <a:defRPr kumimoji="1" sz="3000">
                <a:solidFill>
                  <a:schemeClr val="tx1"/>
                </a:solidFill>
                <a:latin typeface="Angsana New" pitchFamily="18" charset="-34"/>
                <a:ea typeface="MS PGothic" pitchFamily="34" charset="-128"/>
              </a:defRPr>
            </a:lvl9pPr>
          </a:lstStyle>
          <a:p>
            <a:pPr lvl="1" algn="thaiDist" eaLnBrk="1" hangingPunct="1">
              <a:spcBef>
                <a:spcPts val="1800"/>
              </a:spcBef>
              <a:buSzPct val="150000"/>
              <a:buBlip>
                <a:blip r:embed="rId3"/>
              </a:buBlip>
              <a:defRPr/>
            </a:pP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บัญชีในหมวดสินทรัพย์		</a:t>
            </a:r>
            <a:r>
              <a:rPr kumimoji="0" lang="th-TH" altLang="ko-K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เลข</a:t>
            </a: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บัญชีตัวแรกเป็นเลข </a:t>
            </a:r>
            <a:r>
              <a:rPr kumimoji="0" lang="en-US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1</a:t>
            </a:r>
          </a:p>
          <a:p>
            <a:pPr lvl="1" algn="thaiDist" eaLnBrk="1" hangingPunct="1">
              <a:spcBef>
                <a:spcPts val="1800"/>
              </a:spcBef>
              <a:buSzPct val="150000"/>
              <a:buBlip>
                <a:blip r:embed="rId3"/>
              </a:buBlip>
              <a:defRPr/>
            </a:pP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บัญชีในหมวดหนี้สิน		</a:t>
            </a:r>
            <a:r>
              <a:rPr kumimoji="0" lang="th-TH" altLang="ko-K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	เลข</a:t>
            </a: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บัญชีตัวแรกเป็นเลข </a:t>
            </a:r>
            <a:r>
              <a:rPr kumimoji="0" lang="en-US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2</a:t>
            </a:r>
          </a:p>
          <a:p>
            <a:pPr lvl="1" algn="thaiDist" eaLnBrk="1" hangingPunct="1">
              <a:spcBef>
                <a:spcPts val="1800"/>
              </a:spcBef>
              <a:buSzPct val="150000"/>
              <a:buBlip>
                <a:blip r:embed="rId3"/>
              </a:buBlip>
              <a:defRPr/>
            </a:pP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บัญชีในหมวดส่วนของเจ้าของ	เลขบัญชีตัวแรกเป็นเลข </a:t>
            </a:r>
            <a:r>
              <a:rPr kumimoji="0" lang="en-US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3</a:t>
            </a:r>
          </a:p>
          <a:p>
            <a:pPr lvl="1" algn="thaiDist" eaLnBrk="1" hangingPunct="1">
              <a:spcBef>
                <a:spcPts val="1800"/>
              </a:spcBef>
              <a:buSzPct val="150000"/>
              <a:buBlip>
                <a:blip r:embed="rId3"/>
              </a:buBlip>
              <a:defRPr/>
            </a:pP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บัญชีในหมวดรายได้		</a:t>
            </a:r>
            <a:r>
              <a:rPr kumimoji="0" lang="th-TH" altLang="ko-K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	เลข</a:t>
            </a: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บัญชีตัวแรกเป็นเลข </a:t>
            </a:r>
            <a:r>
              <a:rPr kumimoji="0" lang="en-US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4</a:t>
            </a:r>
          </a:p>
          <a:p>
            <a:pPr lvl="1" algn="thaiDist" eaLnBrk="1" hangingPunct="1">
              <a:spcBef>
                <a:spcPts val="1800"/>
              </a:spcBef>
              <a:buSzPct val="150000"/>
              <a:buBlip>
                <a:blip r:embed="rId3"/>
              </a:buBlip>
              <a:defRPr/>
            </a:pP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บัญชีในหมวดค่าใช้จ่าย		</a:t>
            </a:r>
            <a:r>
              <a:rPr kumimoji="0" lang="th-TH" altLang="ko-K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	เลข</a:t>
            </a:r>
            <a:r>
              <a:rPr kumimoji="0" lang="th-TH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บัญชีตัวแรกเป็นเลข </a:t>
            </a:r>
            <a:r>
              <a:rPr kumimoji="0" lang="en-US" altLang="ko-K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5</a:t>
            </a:r>
            <a:endParaRPr kumimoji="0" lang="th-TH" altLang="ko-KR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1431" y="308810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ผังบัญชี	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0526"/>
            <a:ext cx="8596668" cy="1320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ผังบัญชี </a:t>
            </a:r>
            <a:r>
              <a:rPr lang="en-US" sz="4400" b="1" dirty="0" smtClean="0">
                <a:solidFill>
                  <a:srgbClr val="002060"/>
                </a:solidFill>
              </a:rPr>
              <a:t>GFMIS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329" r="45687"/>
          <a:stretch/>
        </p:blipFill>
        <p:spPr>
          <a:xfrm>
            <a:off x="216570" y="811006"/>
            <a:ext cx="5783398" cy="5634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2571" r="45711"/>
          <a:stretch/>
        </p:blipFill>
        <p:spPr>
          <a:xfrm>
            <a:off x="6181221" y="860926"/>
            <a:ext cx="5502221" cy="55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952" r="45687"/>
          <a:stretch/>
        </p:blipFill>
        <p:spPr>
          <a:xfrm>
            <a:off x="1311445" y="609600"/>
            <a:ext cx="6569240" cy="59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97390" y="692739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59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50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36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51144" y="144380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สินทรัพย์</a:t>
            </a:r>
            <a:endParaRPr lang="th-TH" sz="40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endCxn id="3" idx="2"/>
          </p:cNvCxnSpPr>
          <p:nvPr/>
        </p:nvCxnSpPr>
        <p:spPr>
          <a:xfrm>
            <a:off x="2695074" y="709863"/>
            <a:ext cx="8063" cy="1689738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26327" y="692737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82592" y="144380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หนี้สิน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7624011" y="709863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35289" y="2922276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43426" y="2373919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ส่วนทุน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>
            <a:off x="2632973" y="2939402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426327" y="3016914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34464" y="2468557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รายได้</a:t>
            </a:r>
            <a:endParaRPr lang="th-TH" sz="4000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7624011" y="3034040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789429" y="5180192"/>
          <a:ext cx="4411494" cy="1706862"/>
        </p:xfrm>
        <a:graphic>
          <a:graphicData uri="http://schemas.openxmlformats.org/drawingml/2006/table">
            <a:tbl>
              <a:tblPr/>
              <a:tblGrid>
                <a:gridCol w="2205747"/>
                <a:gridCol w="2205747"/>
              </a:tblGrid>
              <a:tr h="23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เดบิต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(Dr.)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เครดิต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ea typeface="+mn-ea"/>
                          <a:cs typeface="Angsana New" pitchFamily="18" charset="-34"/>
                        </a:rPr>
                        <a:t>Cr.)</a:t>
                      </a:r>
                      <a:endParaRPr kumimoji="0" lang="th-TH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ea typeface="+mn-ea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เพิ่มขึ้น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ลดลง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97566" y="4631835"/>
            <a:ext cx="178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ค่าใช้จ่าย</a:t>
            </a:r>
            <a:endParaRPr lang="th-TH" sz="4000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>
            <a:endCxn id="23" idx="2"/>
          </p:cNvCxnSpPr>
          <p:nvPr/>
        </p:nvCxnSpPr>
        <p:spPr>
          <a:xfrm>
            <a:off x="4987113" y="5197318"/>
            <a:ext cx="8063" cy="1689736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841" y="188913"/>
            <a:ext cx="9412705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altLang="ko-KR" sz="4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ตัวอย่างการวิเคราะห์รายการ</a:t>
            </a:r>
            <a:r>
              <a:rPr lang="th-TH" altLang="ko-KR" sz="4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ค้าและ</a:t>
            </a:r>
            <a:br>
              <a:rPr lang="th-TH" altLang="ko-KR" sz="4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</a:br>
            <a:r>
              <a:rPr lang="th-TH" altLang="ko-KR" sz="4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การบันทึกบัญชีในสมุดรายวันทั่วไป</a:t>
            </a:r>
            <a:endParaRPr lang="th-TH" sz="4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6448" y="2445669"/>
            <a:ext cx="8847097" cy="1428750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buNone/>
              <a:defRPr/>
            </a:pPr>
            <a:r>
              <a:rPr lang="th-TH" altLang="ko-KR" sz="4200" b="1" dirty="0">
                <a:solidFill>
                  <a:srgbClr val="660066"/>
                </a:solidFill>
                <a:latin typeface="_Layiji MaHaNiYom V 1.2" pitchFamily="2" charset="0"/>
              </a:rPr>
              <a:t>  </a:t>
            </a:r>
            <a:r>
              <a:rPr lang="th-TH" altLang="ko-KR" sz="4200" b="1" dirty="0" smtClean="0">
                <a:solidFill>
                  <a:srgbClr val="660066"/>
                </a:solidFill>
                <a:latin typeface="_Layiji MaHaNiYom V 1.2" pitchFamily="2" charset="0"/>
              </a:rPr>
              <a:t>1ตค. 2559  นายภาคภูมิ อาจารย์คณะวิทยาการจัดการ ได้ขออนุมัติจัด</a:t>
            </a:r>
            <a:r>
              <a:rPr lang="th-TH" altLang="ko-KR" sz="4200" b="1" u="sng" dirty="0" smtClean="0">
                <a:solidFill>
                  <a:srgbClr val="660066"/>
                </a:solidFill>
                <a:latin typeface="_Layiji MaHaNiYom V 1.2" pitchFamily="2" charset="0"/>
              </a:rPr>
              <a:t>โครงการบริการวิชาการแก่ชุมชนเขตภาคใต้ </a:t>
            </a:r>
            <a:r>
              <a:rPr lang="th-TH" altLang="ko-KR" sz="4200" b="1" dirty="0" smtClean="0">
                <a:solidFill>
                  <a:srgbClr val="660066"/>
                </a:solidFill>
                <a:latin typeface="_Layiji MaHaNiYom V 1.2" pitchFamily="2" charset="0"/>
              </a:rPr>
              <a:t>ได้รับเงินสดเป็นรายได้ค่าลงทะเบียน จำนวน </a:t>
            </a:r>
            <a:r>
              <a:rPr lang="en-US" altLang="ko-KR" sz="4200" b="1" dirty="0" smtClean="0">
                <a:solidFill>
                  <a:srgbClr val="660066"/>
                </a:solidFill>
                <a:latin typeface="_Layiji MaHaNiYom V 1.2" pitchFamily="2" charset="0"/>
                <a:ea typeface="Gulim" pitchFamily="34" charset="-127"/>
              </a:rPr>
              <a:t>300,000 </a:t>
            </a:r>
            <a:r>
              <a:rPr lang="th-TH" altLang="ko-KR" sz="4200" b="1" dirty="0">
                <a:solidFill>
                  <a:srgbClr val="660066"/>
                </a:solidFill>
                <a:latin typeface="_Layiji MaHaNiYom V 1.2" pitchFamily="2" charset="0"/>
              </a:rPr>
              <a:t>บาท</a:t>
            </a:r>
            <a:endParaRPr lang="en-US" altLang="ko-KR" sz="4000" b="1" dirty="0">
              <a:solidFill>
                <a:srgbClr val="660066"/>
              </a:solidFill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38942"/>
              </p:ext>
            </p:extLst>
          </p:nvPr>
        </p:nvGraphicFramePr>
        <p:xfrm>
          <a:off x="980448" y="4357521"/>
          <a:ext cx="8572500" cy="187325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211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เงินสด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+ 300,000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รายได้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+ 300,000 Cr.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6448" y="1503098"/>
            <a:ext cx="356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u="sng" dirty="0" smtClean="0"/>
              <a:t>รายการค้าที่ 1</a:t>
            </a:r>
            <a:endParaRPr lang="th-TH" sz="40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167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664" y="197112"/>
            <a:ext cx="8596668" cy="13208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บันทึกรายการในสมุดรายวันทั่วไป</a:t>
            </a:r>
            <a:br>
              <a:rPr lang="th-TH" sz="4000" b="1" dirty="0" smtClean="0">
                <a:solidFill>
                  <a:srgbClr val="002060"/>
                </a:solidFill>
              </a:rPr>
            </a:br>
            <a:r>
              <a:rPr lang="th-TH" b="1" u="sng" dirty="0" smtClean="0">
                <a:solidFill>
                  <a:srgbClr val="002060"/>
                </a:solidFill>
              </a:rPr>
              <a:t>รายการค้าที่ </a:t>
            </a:r>
            <a:r>
              <a:rPr lang="en-US" b="1" u="sng" dirty="0" smtClean="0">
                <a:solidFill>
                  <a:srgbClr val="002060"/>
                </a:solidFill>
              </a:rPr>
              <a:t>1</a:t>
            </a:r>
            <a:r>
              <a:rPr lang="th-TH" b="1" u="sng" dirty="0" smtClean="0">
                <a:solidFill>
                  <a:srgbClr val="002060"/>
                </a:solidFill>
              </a:rPr>
              <a:t> </a:t>
            </a:r>
            <a:endParaRPr lang="th-TH" sz="4000" b="1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02" y="1414516"/>
            <a:ext cx="8733800" cy="53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8042" y="231191"/>
            <a:ext cx="9144000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altLang="ko-KR" sz="4000" i="1" u="sng" dirty="0" smtClean="0">
                <a:solidFill>
                  <a:schemeClr val="tx1"/>
                </a:solidFill>
                <a:latin typeface="_Layiji MaHaNiYom V 1.2" pitchFamily="2" charset="0"/>
              </a:rPr>
              <a:t>รายการค้าที่ 2</a:t>
            </a:r>
            <a:endParaRPr lang="th-TH" sz="4000" i="1" u="sng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8042" y="1214438"/>
            <a:ext cx="8690811" cy="2000250"/>
          </a:xfrm>
        </p:spPr>
        <p:txBody>
          <a:bodyPr>
            <a:normAutofit/>
          </a:bodyPr>
          <a:lstStyle/>
          <a:p>
            <a:pPr marL="0" indent="0" algn="thaiDist">
              <a:buNone/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3 ตค. 2559 นำส่งเงินเข้ามหาวิทยาลัย 20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%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ของรายรับ จำนวนเงิน 60,000 บาท (300,000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x20%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)</a:t>
            </a:r>
            <a:endParaRPr lang="en-US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84306"/>
              </p:ext>
            </p:extLst>
          </p:nvPr>
        </p:nvGraphicFramePr>
        <p:xfrm>
          <a:off x="1063792" y="2885323"/>
          <a:ext cx="8572500" cy="200497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42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486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เงินสด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- 60,000 Cr.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ค่าใช้จ่าย+ (ส่วนทุน 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ค่าใช้สอย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60,000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912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8276"/>
            <a:ext cx="8596668" cy="1320800"/>
          </a:xfrm>
        </p:spPr>
        <p:txBody>
          <a:bodyPr/>
          <a:lstStyle/>
          <a:p>
            <a:r>
              <a:rPr lang="th-TH" u="sng" dirty="0" smtClean="0">
                <a:solidFill>
                  <a:schemeClr val="tx1"/>
                </a:solidFill>
              </a:rPr>
              <a:t>รายการค้าที่ </a:t>
            </a:r>
            <a:r>
              <a:rPr lang="en-US" u="sng" dirty="0" smtClean="0">
                <a:solidFill>
                  <a:schemeClr val="tx1"/>
                </a:solidFill>
              </a:rPr>
              <a:t>2</a:t>
            </a:r>
            <a:endParaRPr lang="th-TH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86021"/>
            <a:ext cx="9555167" cy="59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918" y="982913"/>
            <a:ext cx="9144000" cy="1079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ความหมายของการ</a:t>
            </a:r>
            <a:r>
              <a:rPr lang="th-TH" altLang="ko-KR" sz="4800" b="1" i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บัญชี</a:t>
            </a:r>
            <a:endParaRPr lang="th-TH" sz="4800" b="1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718" y="1873584"/>
            <a:ext cx="8534400" cy="4452937"/>
          </a:xfrm>
        </p:spPr>
        <p:txBody>
          <a:bodyPr/>
          <a:lstStyle/>
          <a:p>
            <a:pPr marL="0" indent="722313">
              <a:buNone/>
            </a:pPr>
            <a:r>
              <a:rPr lang="th-TH" altLang="ko-KR" sz="3900" b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การ</a:t>
            </a:r>
            <a:r>
              <a:rPr lang="th-TH" altLang="ko-KR" sz="3900" b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บัญชี 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เป็นศิลปะ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ของการ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เก็บรวบรวม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 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บันทึก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 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จำแนก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 และ</a:t>
            </a:r>
            <a:r>
              <a:rPr lang="th-TH" altLang="ko-KR" sz="3900" u="sng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ทำสรุปข้อมูล </a:t>
            </a:r>
            <a:r>
              <a:rPr lang="th-TH" altLang="ko-KR" sz="3900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อันเกี่ยวกับเหตุการณ์ทางเศรษฐกิจ  ในรูปตัวเงิน ผลงานขั้นสุดท้ายของการบัญชี คือ การให้ข้อมูลทางการเงินซึ่งเป็นประโยชน์แก่บุคคลหลายฝ่าย และผู้ที่สนใจในกิจกรรมของ</a:t>
            </a:r>
            <a:r>
              <a:rPr lang="th-TH" altLang="ko-KR" sz="3900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กิจการ   </a:t>
            </a:r>
            <a:r>
              <a:rPr lang="th-TH" altLang="ko-KR" sz="3900" dirty="0" smtClean="0">
                <a:solidFill>
                  <a:schemeClr val="accent2"/>
                </a:solidFill>
                <a:latin typeface="_Layiji MaHaNiYom V 1.2" panose="02000000000000000000" pitchFamily="2" charset="0"/>
              </a:rPr>
              <a:t>(สมาคม</a:t>
            </a:r>
            <a:r>
              <a:rPr lang="th-TH" altLang="ko-KR" sz="3900" dirty="0">
                <a:solidFill>
                  <a:schemeClr val="accent2"/>
                </a:solidFill>
                <a:latin typeface="_Layiji MaHaNiYom V 1.2" panose="02000000000000000000" pitchFamily="2" charset="0"/>
              </a:rPr>
              <a:t>นักบัญชีและผู้สอบบัญชีรับอนุญาต แห่งประเทศ</a:t>
            </a:r>
            <a:r>
              <a:rPr lang="th-TH" altLang="ko-KR" sz="3900" dirty="0" smtClean="0">
                <a:solidFill>
                  <a:schemeClr val="accent2"/>
                </a:solidFill>
                <a:latin typeface="_Layiji MaHaNiYom V 1.2" panose="02000000000000000000" pitchFamily="2" charset="0"/>
              </a:rPr>
              <a:t>ไทย)</a:t>
            </a:r>
            <a:endParaRPr lang="en-US" altLang="ko-KR" sz="3900" dirty="0">
              <a:solidFill>
                <a:schemeClr val="accent2"/>
              </a:solidFill>
              <a:latin typeface="_Layiji MaHaNiYom V 1.2" panose="02000000000000000000" pitchFamily="2" charset="0"/>
              <a:ea typeface="MS PGothic" panose="020B0600070205080204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9918" y="140369"/>
            <a:ext cx="91440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ko-KR" sz="5200" b="1" i="1" dirty="0" smtClean="0">
                <a:solidFill>
                  <a:srgbClr val="002060"/>
                </a:solidFill>
                <a:latin typeface="_Layiji MaHaNiYom V 1.2" panose="02000000000000000000" pitchFamily="2" charset="0"/>
              </a:rPr>
              <a:t>หลักการบัญชี</a:t>
            </a:r>
            <a:endParaRPr lang="th-TH" sz="5200" b="1" i="1" dirty="0">
              <a:solidFill>
                <a:srgbClr val="002060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8042" y="231191"/>
            <a:ext cx="9144000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altLang="ko-KR" sz="4000" i="1" u="sng" dirty="0" smtClean="0">
                <a:solidFill>
                  <a:schemeClr val="tx1"/>
                </a:solidFill>
                <a:latin typeface="_Layiji MaHaNiYom V 1.2" pitchFamily="2" charset="0"/>
              </a:rPr>
              <a:t>รายการค้าที่ 3</a:t>
            </a:r>
            <a:endParaRPr lang="th-TH" sz="4000" i="1" u="sng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8042" y="1214438"/>
            <a:ext cx="8690811" cy="2000250"/>
          </a:xfrm>
        </p:spPr>
        <p:txBody>
          <a:bodyPr>
            <a:normAutofit/>
          </a:bodyPr>
          <a:lstStyle/>
          <a:p>
            <a:pPr marL="0" indent="0" algn="thaiDist">
              <a:buNone/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5 ตค. 2559 ซื้อเครื่องพิมพ์เอกสาร1เครื่องเป็นเงินสดเพื่อใช้ในงาน จำนวน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4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  <a:ea typeface="Gulim" pitchFamily="34" charset="-127"/>
              </a:rPr>
              <a:t>,000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บาท</a:t>
            </a:r>
            <a:endParaRPr lang="en-US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29707"/>
              </p:ext>
            </p:extLst>
          </p:nvPr>
        </p:nvGraphicFramePr>
        <p:xfrm>
          <a:off x="1063792" y="2885323"/>
          <a:ext cx="8572500" cy="2316456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518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798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เงินสด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- 4,000 Cr.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+ (ส่วนทุน 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ครุภัณฑ์ต่ำกว่าเกณฑ์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+ 4,000 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66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0" y="951978"/>
            <a:ext cx="9182064" cy="590602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4394" y="243717"/>
            <a:ext cx="9144000" cy="107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altLang="ko-KR" sz="4000" i="1" u="sng" smtClean="0">
                <a:solidFill>
                  <a:schemeClr val="tx1"/>
                </a:solidFill>
                <a:latin typeface="_Layiji MaHaNiYom V 1.2" pitchFamily="2" charset="0"/>
              </a:rPr>
              <a:t>รายการค้าที่ 3</a:t>
            </a:r>
            <a:endParaRPr lang="th-TH" sz="4000" i="1" u="sng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727" y="96252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th-TH" sz="4200" i="1" u="sng" dirty="0" smtClean="0">
                <a:solidFill>
                  <a:schemeClr val="tx1"/>
                </a:solidFill>
                <a:latin typeface="_Layiji MaHaNiYom V 1.2" pitchFamily="2" charset="0"/>
              </a:rPr>
              <a:t>รายการค้าที่ 4</a:t>
            </a:r>
            <a:endParaRPr lang="th-TH" sz="4200" i="1" u="sng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0965" y="1004302"/>
            <a:ext cx="8640762" cy="649288"/>
          </a:xfrm>
        </p:spPr>
        <p:txBody>
          <a:bodyPr>
            <a:noAutofit/>
          </a:bodyPr>
          <a:lstStyle/>
          <a:p>
            <a:pPr marL="0" indent="0" algn="thaiDist">
              <a:buNone/>
              <a:defRPr/>
            </a:pPr>
            <a:r>
              <a:rPr lang="th-TH" altLang="ko-K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</a:t>
            </a: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10 ตค.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2559</a:t>
            </a: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ซื้อวัสดุในการจัดอบรมเป็นเงินเชื่อ จำนวน 15</a:t>
            </a:r>
            <a:r>
              <a:rPr lang="en-US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ea typeface="Gulim" pitchFamily="34" charset="-127"/>
              </a:rPr>
              <a:t>,000 </a:t>
            </a:r>
            <a:r>
              <a:rPr lang="th-TH" altLang="ko-KR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บาท </a:t>
            </a:r>
            <a:endParaRPr lang="en-US" altLang="ko-KR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159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29269"/>
              </p:ext>
            </p:extLst>
          </p:nvPr>
        </p:nvGraphicFramePr>
        <p:xfrm>
          <a:off x="1160965" y="2615365"/>
          <a:ext cx="8925145" cy="2438332"/>
        </p:xfrm>
        <a:graphic>
          <a:graphicData uri="http://schemas.openxmlformats.org/drawingml/2006/table">
            <a:tbl>
              <a:tblPr/>
              <a:tblGrid>
                <a:gridCol w="3101788"/>
                <a:gridCol w="453595"/>
                <a:gridCol w="2246294"/>
                <a:gridCol w="296838"/>
                <a:gridCol w="2826630"/>
              </a:tblGrid>
              <a:tr h="517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19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เจ้าหนี้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+ 15,000 Cr.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(ส่วนทุน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-)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ค่าวัสดุ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+ 15,000 Dr.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43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7" y="744682"/>
            <a:ext cx="9781309" cy="611331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7727" y="96252"/>
            <a:ext cx="9144000" cy="90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sz="4200" i="1" u="sng" smtClean="0">
                <a:solidFill>
                  <a:schemeClr val="tx1"/>
                </a:solidFill>
                <a:latin typeface="_Layiji MaHaNiYom V 1.2" pitchFamily="2" charset="0"/>
              </a:rPr>
              <a:t>รายการค้าที่ 4</a:t>
            </a:r>
            <a:endParaRPr lang="th-TH" sz="4200" i="1" u="sng" dirty="0">
              <a:solidFill>
                <a:schemeClr val="tx1"/>
              </a:solidFill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5744" y="71437"/>
            <a:ext cx="8964613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sz="42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5</a:t>
            </a:r>
            <a:endParaRPr lang="th-TH" sz="42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7" y="1136650"/>
            <a:ext cx="8569325" cy="1428750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buNone/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20 ตค. 2559 จ่ายค่าใช้จ่ายในการจัดอบรม ประกอบด้วย ค่าตอบแทนวิทยาการ 50,000 บาท ค่าอาหารและเครื่องดื่ม 80,000 บาท ค่าเช่าสถานที่ 10,000 บาท </a:t>
            </a:r>
            <a:endParaRPr lang="en-US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ea typeface="Gulim" pitchFamily="34" charset="-127"/>
            </a:endParaRPr>
          </a:p>
        </p:txBody>
      </p:sp>
      <p:graphicFrame>
        <p:nvGraphicFramePr>
          <p:cNvPr id="2363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28647"/>
              </p:ext>
            </p:extLst>
          </p:nvPr>
        </p:nvGraphicFramePr>
        <p:xfrm>
          <a:off x="1700214" y="3108158"/>
          <a:ext cx="8572500" cy="146386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517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4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เงินสด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- 140,000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Cr.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+ (ส่วนทุน 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+ 140,000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93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5" y="723900"/>
            <a:ext cx="9504218" cy="594013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03565" y="81251"/>
            <a:ext cx="8964613" cy="836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sz="4200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5</a:t>
            </a:r>
            <a:endParaRPr lang="th-TH" sz="42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7905" y="385011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2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6</a:t>
            </a:r>
            <a:endParaRPr lang="th-TH" sz="42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2562" y="1414881"/>
            <a:ext cx="8424862" cy="720725"/>
          </a:xfrm>
        </p:spPr>
        <p:txBody>
          <a:bodyPr>
            <a:noAutofit/>
          </a:bodyPr>
          <a:lstStyle/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1พ.ย. 2559 ชำระ</a:t>
            </a: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หนี้ค่า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ซื้อวัสดุที่ซื้อเมื่อวันที่ 10 ตค.  จำนวน 15,000 บาท</a:t>
            </a:r>
            <a:endParaRPr lang="en-US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5749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4606"/>
              </p:ext>
            </p:extLst>
          </p:nvPr>
        </p:nvGraphicFramePr>
        <p:xfrm>
          <a:off x="1568743" y="3168735"/>
          <a:ext cx="8572500" cy="195062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517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66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เงินสด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- 15,000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Cr.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เจ้าหนี้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- 15,000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1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890924"/>
            <a:ext cx="9547321" cy="596707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334" y="331956"/>
            <a:ext cx="9144000" cy="836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altLang="ko-KR" sz="4200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6</a:t>
            </a:r>
            <a:endParaRPr lang="th-TH" sz="42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7.1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7867" y="1005807"/>
            <a:ext cx="8424862" cy="720725"/>
          </a:xfrm>
        </p:spPr>
        <p:txBody>
          <a:bodyPr>
            <a:noAutofit/>
          </a:bodyPr>
          <a:lstStyle/>
          <a:p>
            <a:pPr marL="0" indent="0" algn="thaiDist">
              <a:buNone/>
              <a:defRPr/>
            </a:pP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1พ.ย. 2559 ซื้อเครื่องคอมพิวเตอร์</a:t>
            </a:r>
            <a:r>
              <a:rPr lang="en-US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Notebook</a:t>
            </a: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เป็นเงินสด  จำนวน 12,000 บาท</a:t>
            </a:r>
            <a:endParaRPr lang="en-US" altLang="ko-KR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5749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63709"/>
              </p:ext>
            </p:extLst>
          </p:nvPr>
        </p:nvGraphicFramePr>
        <p:xfrm>
          <a:off x="1377867" y="2134019"/>
          <a:ext cx="8572500" cy="2407536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42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889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   เงินสด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- 12,000 Cr.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ครุภัณฑ์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12,000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422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70" y="710045"/>
            <a:ext cx="9836728" cy="614795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916" y="249731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7.1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635" y="228600"/>
            <a:ext cx="9144000" cy="10795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h-TH" altLang="ko-KR" sz="48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ความหมายของการทำบัญชี </a:t>
            </a:r>
            <a:r>
              <a:rPr lang="th-TH" altLang="ko-KR" sz="5400" b="1" dirty="0">
                <a:solidFill>
                  <a:schemeClr val="tx1"/>
                </a:solidFill>
                <a:latin typeface="Angsana New" panose="02020603050405020304" pitchFamily="18" charset="-34"/>
              </a:rPr>
              <a:t>(</a:t>
            </a:r>
            <a:r>
              <a:rPr lang="en-US" altLang="ko-KR" sz="5400" b="1" dirty="0">
                <a:solidFill>
                  <a:schemeClr val="tx1"/>
                </a:solidFill>
                <a:latin typeface="Angsana New" panose="02020603050405020304" pitchFamily="18" charset="-34"/>
                <a:ea typeface="Gulim" panose="020B0600000101010101" pitchFamily="34" charset="-127"/>
              </a:rPr>
              <a:t>Bookkeeping) </a:t>
            </a:r>
            <a:endParaRPr lang="th-TH" sz="5400" b="1" dirty="0">
              <a:solidFill>
                <a:schemeClr val="tx1"/>
              </a:solidFill>
              <a:latin typeface="Angsana New" panose="02020603050405020304" pitchFamily="18" charset="-34"/>
              <a:ea typeface="Gulim" panose="020B0600000101010101" pitchFamily="34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0523" y="1244600"/>
            <a:ext cx="8848223" cy="2087563"/>
          </a:xfrm>
        </p:spPr>
        <p:txBody>
          <a:bodyPr>
            <a:normAutofit/>
          </a:bodyPr>
          <a:lstStyle/>
          <a:p>
            <a:pPr marL="0" indent="722313">
              <a:lnSpc>
                <a:spcPct val="90000"/>
              </a:lnSpc>
              <a:buNone/>
            </a:pPr>
            <a:r>
              <a:rPr lang="th-TH" altLang="ko-KR" sz="4400" b="1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การ</a:t>
            </a:r>
            <a:r>
              <a:rPr lang="th-TH" altLang="ko-KR" sz="4400" b="1" dirty="0">
                <a:solidFill>
                  <a:schemeClr val="tx1"/>
                </a:solidFill>
                <a:latin typeface="Angsana New" panose="02020603050405020304" pitchFamily="18" charset="-34"/>
              </a:rPr>
              <a:t>ทำบัญชี </a:t>
            </a:r>
            <a:r>
              <a:rPr lang="th-TH" altLang="ko-KR" sz="4400" dirty="0">
                <a:solidFill>
                  <a:schemeClr val="tx1"/>
                </a:solidFill>
                <a:latin typeface="Angsana New" panose="02020603050405020304" pitchFamily="18" charset="-34"/>
              </a:rPr>
              <a:t>หมายถึง </a:t>
            </a:r>
            <a:r>
              <a:rPr lang="th-TH" altLang="ko-KR" sz="4400" u="sng" dirty="0">
                <a:solidFill>
                  <a:schemeClr val="tx1"/>
                </a:solidFill>
                <a:latin typeface="Angsana New" panose="02020603050405020304" pitchFamily="18" charset="-34"/>
              </a:rPr>
              <a:t>การบันทึก</a:t>
            </a:r>
            <a:r>
              <a:rPr lang="th-TH" altLang="ko-KR" sz="4400" dirty="0">
                <a:solidFill>
                  <a:schemeClr val="tx1"/>
                </a:solidFill>
                <a:latin typeface="Angsana New" panose="02020603050405020304" pitchFamily="18" charset="-34"/>
              </a:rPr>
              <a:t>รายการทางการบัญชีที่เกิดขึ้น </a:t>
            </a:r>
            <a:r>
              <a:rPr lang="th-TH" altLang="ko-KR" sz="4400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จำแนก</a:t>
            </a:r>
            <a:r>
              <a:rPr lang="th-TH" altLang="ko-KR" sz="4400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หมวดหมู่และ</a:t>
            </a:r>
            <a:r>
              <a:rPr lang="th-TH" altLang="ko-KR" sz="4400" u="sng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สรุปผล</a:t>
            </a:r>
            <a:r>
              <a:rPr lang="th-TH" altLang="ko-KR" sz="4400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 เพื่อ</a:t>
            </a:r>
            <a:r>
              <a:rPr lang="th-TH" altLang="ko-KR" sz="4400" dirty="0">
                <a:solidFill>
                  <a:schemeClr val="tx1"/>
                </a:solidFill>
                <a:latin typeface="Angsana New" panose="02020603050405020304" pitchFamily="18" charset="-34"/>
              </a:rPr>
              <a:t>เป็นฐานในการ</a:t>
            </a:r>
            <a:r>
              <a:rPr lang="th-TH" altLang="ko-KR" sz="4400" dirty="0" smtClean="0">
                <a:solidFill>
                  <a:schemeClr val="tx1"/>
                </a:solidFill>
                <a:latin typeface="Angsana New" panose="02020603050405020304" pitchFamily="18" charset="-34"/>
              </a:rPr>
              <a:t>จัดทำงบการเงิน</a:t>
            </a:r>
            <a:endParaRPr lang="th-TH" altLang="ko-KR" sz="3200" dirty="0">
              <a:solidFill>
                <a:schemeClr val="accent2"/>
              </a:solidFill>
              <a:latin typeface="Angsana New" panose="02020603050405020304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103" y="3010363"/>
            <a:ext cx="88915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th-TH" altLang="ko-KR" sz="4400" b="1" i="1" dirty="0">
                <a:latin typeface="Angsana New" pitchFamily="18" charset="-34"/>
              </a:rPr>
              <a:t>สรุปความหมายของการบัญชี</a:t>
            </a:r>
          </a:p>
          <a:p>
            <a:pPr lvl="2">
              <a:defRPr/>
            </a:pPr>
            <a:r>
              <a:rPr lang="th-TH" altLang="ko-KR" sz="4000" dirty="0" smtClean="0">
                <a:latin typeface="Angsana New" pitchFamily="18" charset="-34"/>
              </a:rPr>
              <a:t> 1.    การจด</a:t>
            </a:r>
            <a:r>
              <a:rPr lang="th-TH" altLang="ko-KR" sz="4000" dirty="0">
                <a:latin typeface="Angsana New" pitchFamily="18" charset="-34"/>
              </a:rPr>
              <a:t>บันทึก </a:t>
            </a:r>
            <a:r>
              <a:rPr lang="th-TH" sz="4000" dirty="0">
                <a:latin typeface="Angsana New" pitchFamily="18" charset="-34"/>
              </a:rPr>
              <a:t>(</a:t>
            </a:r>
            <a:r>
              <a:rPr lang="en-US" sz="4000" dirty="0">
                <a:latin typeface="Angsana New" pitchFamily="18" charset="-34"/>
              </a:rPr>
              <a:t>recording</a:t>
            </a:r>
            <a:r>
              <a:rPr lang="th-TH" sz="4000" dirty="0">
                <a:latin typeface="Angsana New" pitchFamily="18" charset="-34"/>
              </a:rPr>
              <a:t>)</a:t>
            </a:r>
            <a:endParaRPr lang="th-TH" altLang="ko-KR" sz="4000" dirty="0">
              <a:latin typeface="Angsana New" pitchFamily="18" charset="-34"/>
            </a:endParaRPr>
          </a:p>
          <a:p>
            <a:pPr marL="533400" indent="-533400">
              <a:defRPr/>
            </a:pPr>
            <a:r>
              <a:rPr lang="th-TH" altLang="ko-KR" sz="4000" dirty="0">
                <a:latin typeface="Angsana New" pitchFamily="18" charset="-34"/>
              </a:rPr>
              <a:t>	     2.    </a:t>
            </a:r>
            <a:r>
              <a:rPr lang="th-TH" altLang="ko-KR" sz="4000" dirty="0" smtClean="0">
                <a:latin typeface="Angsana New" pitchFamily="18" charset="-34"/>
              </a:rPr>
              <a:t>การ</a:t>
            </a:r>
            <a:r>
              <a:rPr lang="th-TH" altLang="ko-KR" sz="4000" dirty="0">
                <a:latin typeface="Angsana New" pitchFamily="18" charset="-34"/>
              </a:rPr>
              <a:t>จำแนก  (</a:t>
            </a:r>
            <a:r>
              <a:rPr lang="en-US" altLang="ko-KR" sz="4000" dirty="0">
                <a:latin typeface="Angsana New" pitchFamily="18" charset="-34"/>
                <a:ea typeface="Gulim" pitchFamily="34" charset="-127"/>
              </a:rPr>
              <a:t>classifying</a:t>
            </a:r>
            <a:r>
              <a:rPr lang="th-TH" altLang="ko-KR" sz="4000" dirty="0">
                <a:latin typeface="Angsana New" pitchFamily="18" charset="-34"/>
              </a:rPr>
              <a:t>)</a:t>
            </a:r>
          </a:p>
          <a:p>
            <a:pPr marL="533400" indent="-533400" algn="thaiDist">
              <a:defRPr/>
            </a:pPr>
            <a:r>
              <a:rPr lang="th-TH" altLang="ko-KR" sz="4000" dirty="0">
                <a:latin typeface="Angsana New" pitchFamily="18" charset="-34"/>
              </a:rPr>
              <a:t> 	     3.    </a:t>
            </a:r>
            <a:r>
              <a:rPr lang="th-TH" altLang="ko-KR" sz="4000" dirty="0" smtClean="0">
                <a:latin typeface="Angsana New" pitchFamily="18" charset="-34"/>
              </a:rPr>
              <a:t>การ</a:t>
            </a:r>
            <a:r>
              <a:rPr lang="th-TH" altLang="ko-KR" sz="4000" dirty="0">
                <a:latin typeface="Angsana New" pitchFamily="18" charset="-34"/>
              </a:rPr>
              <a:t>สรุปผล (</a:t>
            </a:r>
            <a:r>
              <a:rPr lang="en-US" altLang="ko-KR" sz="4000" dirty="0">
                <a:latin typeface="Angsana New" pitchFamily="18" charset="-34"/>
                <a:ea typeface="Gulim" pitchFamily="34" charset="-127"/>
              </a:rPr>
              <a:t>summarizing</a:t>
            </a:r>
            <a:r>
              <a:rPr lang="th-TH" altLang="ko-KR" sz="4000" dirty="0">
                <a:latin typeface="Angsana New" pitchFamily="18" charset="-34"/>
              </a:rPr>
              <a:t>)</a:t>
            </a:r>
          </a:p>
          <a:p>
            <a:pPr marL="533400" indent="-533400" algn="thaiDist">
              <a:defRPr/>
            </a:pPr>
            <a:r>
              <a:rPr lang="th-TH" altLang="ko-KR" sz="4000" dirty="0">
                <a:latin typeface="Angsana New" pitchFamily="18" charset="-34"/>
              </a:rPr>
              <a:t>	     4.    </a:t>
            </a:r>
            <a:r>
              <a:rPr lang="th-TH" altLang="ko-KR" sz="4000" dirty="0" smtClean="0">
                <a:latin typeface="Angsana New" pitchFamily="18" charset="-34"/>
              </a:rPr>
              <a:t>การ</a:t>
            </a:r>
            <a:r>
              <a:rPr lang="th-TH" altLang="ko-KR" sz="4000" dirty="0">
                <a:latin typeface="Angsana New" pitchFamily="18" charset="-34"/>
              </a:rPr>
              <a:t>แปลความหมาย (</a:t>
            </a:r>
            <a:r>
              <a:rPr lang="en-US" altLang="ko-KR" sz="4000" dirty="0">
                <a:latin typeface="Angsana New" pitchFamily="18" charset="-34"/>
                <a:ea typeface="Gulim" pitchFamily="34" charset="-127"/>
              </a:rPr>
              <a:t>interpreting</a:t>
            </a:r>
            <a:r>
              <a:rPr lang="th-TH" altLang="ko-KR" sz="4000" dirty="0">
                <a:latin typeface="Angsana New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82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7.2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7867" y="1005807"/>
            <a:ext cx="8424862" cy="720725"/>
          </a:xfrm>
        </p:spPr>
        <p:txBody>
          <a:bodyPr>
            <a:noAutofit/>
          </a:bodyPr>
          <a:lstStyle/>
          <a:p>
            <a:pPr marL="0" indent="0" algn="thaiDist">
              <a:buNone/>
              <a:defRPr/>
            </a:pP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10 พ.ย. 2559 ซื้อเครื่องคอมพิวเตอร์</a:t>
            </a:r>
            <a:r>
              <a:rPr lang="en-US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Notebook</a:t>
            </a:r>
            <a:r>
              <a:rPr lang="th-TH" altLang="ko-KR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เป็นเงินสด  จำนวน 12,000 บาท (โอนครุภัณฑ์ให้มหาวิทยาลัยหลังจากจบโครงการ ไม่ต้องคิดค่าเสื่อมราคาครุภัณฑ์ตอนสิ้นปีงปม.)</a:t>
            </a:r>
            <a:endParaRPr lang="en-US" altLang="ko-KR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5749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99934"/>
              </p:ext>
            </p:extLst>
          </p:nvPr>
        </p:nvGraphicFramePr>
        <p:xfrm>
          <a:off x="1377867" y="2759661"/>
          <a:ext cx="8572500" cy="231638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39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441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   เงินสด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 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- 12,000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Cr.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+ (ส่วนทุน -)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ค่าใช้สอยอื่น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+ 12,000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330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640773"/>
            <a:ext cx="9947563" cy="621722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3346" y="0"/>
            <a:ext cx="9144000" cy="836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altLang="ko-KR" sz="4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7.2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4056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ko-KR" sz="4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8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5032" y="608765"/>
            <a:ext cx="9153024" cy="3891045"/>
          </a:xfrm>
        </p:spPr>
        <p:txBody>
          <a:bodyPr>
            <a:normAutofit fontScale="62500" lnSpcReduction="20000"/>
          </a:bodyPr>
          <a:lstStyle/>
          <a:p>
            <a:pPr marL="0" indent="0" algn="thaiDist">
              <a:buNone/>
              <a:defRPr/>
            </a:pPr>
            <a:r>
              <a:rPr lang="th-TH" altLang="ko-KR" sz="4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สิ้นปีงประมาณ พ.ศ.2560 คิดค่าเสื่อมราคาครุภัณฑ์วิธีเส้นตรง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ค่าเสื่อมราคา 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	   = </a:t>
            </a:r>
            <a:r>
              <a:rPr lang="th-TH" altLang="ko-KR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ราคาทุน – มูลค่าคงเหลือ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				    อายุการให้ประโยชน์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	         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   =    </a:t>
            </a:r>
            <a:r>
              <a:rPr lang="en-US" altLang="ko-KR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12,000</a:t>
            </a:r>
          </a:p>
          <a:p>
            <a:pPr marL="0" indent="0" algn="thaiDist">
              <a:buNone/>
              <a:defRPr/>
            </a:pP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                  		      5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ปี 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                 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	   = 2,400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บาทต่อปี 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ปีแรกใช้ครุภัณฑ์ไม่เต็มปี 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= 2,400 x </a:t>
            </a:r>
            <a:r>
              <a:rPr lang="en-US" altLang="ko-KR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11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  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(1 พ.ย.59 – 30 ก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.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ย.60)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	                                          12</a:t>
            </a:r>
          </a:p>
          <a:p>
            <a:pPr marL="0" indent="0" algn="thaiDist">
              <a:buNone/>
              <a:defRPr/>
            </a:pPr>
            <a:r>
              <a:rPr lang="th-TH" altLang="ko-KR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                                 </a:t>
            </a:r>
            <a:r>
              <a:rPr lang="en-US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= 2,200 </a:t>
            </a:r>
            <a:r>
              <a:rPr lang="th-TH" altLang="ko-KR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บาท</a:t>
            </a:r>
          </a:p>
          <a:p>
            <a:pPr marL="0" indent="0" algn="thaiDist">
              <a:buNone/>
              <a:defRPr/>
            </a:pPr>
            <a:endParaRPr lang="en-US" altLang="ko-KR" sz="40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  <a:ea typeface="Gulim" pitchFamily="34" charset="-127"/>
            </a:endParaRPr>
          </a:p>
        </p:txBody>
      </p:sp>
      <p:graphicFrame>
        <p:nvGraphicFramePr>
          <p:cNvPr id="25749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4474"/>
              </p:ext>
            </p:extLst>
          </p:nvPr>
        </p:nvGraphicFramePr>
        <p:xfrm>
          <a:off x="700839" y="4499810"/>
          <a:ext cx="8572500" cy="1889660"/>
        </p:xfrm>
        <a:graphic>
          <a:graphicData uri="http://schemas.openxmlformats.org/drawingml/2006/table">
            <a:tbl>
              <a:tblPr/>
              <a:tblGrid>
                <a:gridCol w="2643188"/>
                <a:gridCol w="285750"/>
                <a:gridCol w="2643187"/>
                <a:gridCol w="285750"/>
                <a:gridCol w="2714625"/>
              </a:tblGrid>
              <a:tr h="517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สินทรัพย์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=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หนี้สิน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ส่วนทุน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66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ค่าเสื่อมราคาสะสม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- 2,200  Cr.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ค่าใช้จ่าย + (ส่วนทุน 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ค่าเสื่อมราคา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_Layiji MaHaNiYom V 1.2" pitchFamily="2" charset="0"/>
                          <a:cs typeface="Angsana New" pitchFamily="18" charset="-34"/>
                        </a:rPr>
                        <a:t>+ 2,200 Dr.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_Layiji MaHaNiYom V 1.2" pitchFamily="2" charset="0"/>
                        <a:cs typeface="Angsana New" pitchFamily="18" charset="-34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51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10141528" cy="63384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334" y="20781"/>
            <a:ext cx="9144000" cy="836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h-TH" altLang="ko-KR" sz="4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_Layiji MaHaNiYom V 1.2" pitchFamily="2" charset="0"/>
              </a:rPr>
              <a:t>รายการค้าที่ 8</a:t>
            </a:r>
            <a:endParaRPr lang="th-TH" sz="4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_Layiji MaHaNiYom V 1.2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66222" y="1930400"/>
            <a:ext cx="2324441" cy="8422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43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สมุดบัญชีแยกประเภท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995" r="26780" b="7774"/>
          <a:stretch/>
        </p:blipFill>
        <p:spPr>
          <a:xfrm>
            <a:off x="868666" y="1483482"/>
            <a:ext cx="8214003" cy="49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355" r="27285" b="15332"/>
          <a:stretch/>
        </p:blipFill>
        <p:spPr>
          <a:xfrm>
            <a:off x="903589" y="397963"/>
            <a:ext cx="8370413" cy="44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397" r="25205" b="20330"/>
          <a:stretch/>
        </p:blipFill>
        <p:spPr>
          <a:xfrm>
            <a:off x="846101" y="-65879"/>
            <a:ext cx="8427901" cy="399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262" r="25792" b="36833"/>
          <a:stretch/>
        </p:blipFill>
        <p:spPr>
          <a:xfrm>
            <a:off x="846101" y="3926679"/>
            <a:ext cx="8265579" cy="27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</a:rPr>
              <a:t>งบทดลอง </a:t>
            </a:r>
            <a:r>
              <a:rPr lang="th-TH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(</a:t>
            </a:r>
            <a:r>
              <a:rPr lang="en-US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Trial Balance</a:t>
            </a:r>
            <a:r>
              <a:rPr lang="th-TH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) </a:t>
            </a:r>
            <a:endParaRPr lang="th-TH" sz="4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5132" y="1555333"/>
            <a:ext cx="8418870" cy="425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Tx/>
              <a:buNone/>
              <a:defRPr/>
            </a:pPr>
            <a:r>
              <a:rPr lang="th-TH" altLang="ko-KR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_Layiji MaHaNiYom V 1.2" pitchFamily="2" charset="0"/>
                <a:cs typeface="TH Niramit AS" pitchFamily="2" charset="-34"/>
              </a:rPr>
              <a:t>	งบทดลอง ไม่ถือเป็นงบการเงิน แต่เป็นเพียงรายงานที่ช่วยตรวจสอบความถูกต้อง ในเบื้องต้นของการบันทึกบัญชีตามหลักการบัญชีคู่  การผ่านรายการไปบัญชีแยกประเภทและการหายอดคงเหลือ งบทดลองมักจัดทำในวันสิ้นงวดบัญชี  แต่บางกิจการอาจจัดทำงบทดลองทุกเดือนก็ได้ เพื่อตรวจสอบความถูกต้องของการบันทึกบัญชีอย่างสม่ำเสมอ</a:t>
            </a:r>
            <a:endParaRPr lang="en-US" altLang="ko-KR" sz="3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ea typeface="Gulim" pitchFamily="34" charset="-127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7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418" name="Group 2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2114164"/>
              </p:ext>
            </p:extLst>
          </p:nvPr>
        </p:nvGraphicFramePr>
        <p:xfrm>
          <a:off x="582529" y="2060742"/>
          <a:ext cx="8572500" cy="36051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336397"/>
                <a:gridCol w="941356"/>
                <a:gridCol w="1317899"/>
                <a:gridCol w="282407"/>
                <a:gridCol w="1412034"/>
                <a:gridCol w="282407"/>
              </a:tblGrid>
              <a:tr h="5180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รายการ</a:t>
                      </a: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L="91439" marR="91439" marT="45714" marB="45714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เลขที่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บัญชี</a:t>
                      </a: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จำนวนเงิน</a:t>
                      </a: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L="91439" marR="91439" marT="45714" marB="45714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80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เดบิต</a:t>
                      </a: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L="91439" marR="91439" marT="45714" marB="45714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" algn="l"/>
                          <a:tab pos="838200" algn="l"/>
                          <a:tab pos="1066800" algn="l"/>
                          <a:tab pos="1143000" algn="l"/>
                        </a:tabLst>
                      </a:pPr>
                      <a:r>
                        <a:rPr kumimoji="1" lang="th-TH" altLang="ko-KR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เครดิต</a:t>
                      </a:r>
                      <a:endParaRPr kumimoji="1" lang="th-TH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Batang" pitchFamily="18" charset="-127"/>
                        <a:cs typeface="TH Niramit AS" pitchFamily="2" charset="-34"/>
                      </a:endParaRPr>
                    </a:p>
                  </a:txBody>
                  <a:tcPr marL="91439" marR="91439" marT="45714" marB="45714"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568894">
                <a:tc>
                  <a:txBody>
                    <a:bodyPr/>
                    <a:lstStyle/>
                    <a:p>
                      <a:pPr marL="722313" marR="0" lvl="0" indent="0" algn="thai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Niramit AS" pitchFamily="2" charset="-34"/>
                        <a:ea typeface="MS PGothic" pitchFamily="34" charset="-128"/>
                        <a:cs typeface="TH Niramit AS" pitchFamily="2" charset="-34"/>
                      </a:endParaRPr>
                    </a:p>
                  </a:txBody>
                  <a:tcPr marL="91439" marR="91439" marT="45714" marB="4571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096" y="392029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indent="7223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ko-KR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ชื่อหน่วยงาน.........................</a:t>
            </a:r>
            <a:endParaRPr lang="th-TH" altLang="ko-KR" sz="32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  <a:p>
            <a:pPr algn="ctr" eaLnBrk="1" hangingPunct="1"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งบทดลอง</a:t>
            </a:r>
          </a:p>
          <a:p>
            <a:pPr algn="ctr" eaLnBrk="1" hangingPunct="1"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วันที่..............................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5095-CACA-4646-B839-C3EF4043F975}" type="slidenum">
              <a:rPr lang="en-US" altLang="ja-JP" smtClean="0"/>
              <a:pPr/>
              <a:t>78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649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งบทดลอง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4230" t="-2369" r="36552" b="9136"/>
          <a:stretch/>
        </p:blipFill>
        <p:spPr>
          <a:xfrm>
            <a:off x="721916" y="464371"/>
            <a:ext cx="7531768" cy="63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558" y="20453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5200" b="1" i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ความแตกต่างของการบัญชีกับการทำบัญชี</a:t>
            </a:r>
            <a:endParaRPr lang="th-TH" sz="5200" b="1" i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0317413"/>
              </p:ext>
            </p:extLst>
          </p:nvPr>
        </p:nvGraphicFramePr>
        <p:xfrm>
          <a:off x="922421" y="1793779"/>
          <a:ext cx="7772400" cy="44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50" y="248653"/>
            <a:ext cx="8596668" cy="966537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งบการเงิน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8744" r="36551"/>
          <a:stretch/>
        </p:blipFill>
        <p:spPr>
          <a:xfrm>
            <a:off x="821713" y="756226"/>
            <a:ext cx="7395855" cy="61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751" r="46297"/>
          <a:stretch/>
        </p:blipFill>
        <p:spPr>
          <a:xfrm>
            <a:off x="677334" y="609600"/>
            <a:ext cx="6835441" cy="60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253" y="225007"/>
            <a:ext cx="9144000" cy="1079500"/>
          </a:xfrm>
        </p:spPr>
        <p:txBody>
          <a:bodyPr anchor="ctr"/>
          <a:lstStyle/>
          <a:p>
            <a:pPr eaLnBrk="1" hangingPunct="1"/>
            <a:r>
              <a:rPr lang="th-TH" altLang="ko-KR" sz="4800" b="1" dirty="0" smtClean="0">
                <a:solidFill>
                  <a:schemeClr val="tx1"/>
                </a:solidFill>
                <a:latin typeface="_Layiji MaHaNiYom V 1.2" panose="02000000000000000000" pitchFamily="2" charset="0"/>
              </a:rPr>
              <a:t>ข้อสมมติการ</a:t>
            </a:r>
            <a:r>
              <a:rPr lang="th-TH" altLang="ko-KR" sz="4800" b="1" dirty="0">
                <a:solidFill>
                  <a:schemeClr val="tx1"/>
                </a:solidFill>
                <a:latin typeface="_Layiji MaHaNiYom V 1.2" panose="02000000000000000000" pitchFamily="2" charset="0"/>
              </a:rPr>
              <a:t>จัดทำและนำเสนองบการเงิน</a:t>
            </a:r>
            <a:endParaRPr lang="th-TH" sz="4800" b="1" dirty="0">
              <a:solidFill>
                <a:schemeClr val="tx1"/>
              </a:solidFill>
              <a:latin typeface="_Layiji MaHaNiYom V 1.2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0953" y="1304507"/>
            <a:ext cx="8750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เกณฑ์คงค้าง</a:t>
            </a:r>
            <a:r>
              <a:rPr lang="th-TH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(Accrual Basis)</a:t>
            </a:r>
            <a:endParaRPr lang="th-TH" altLang="ko-KR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		</a:t>
            </a:r>
            <a:r>
              <a:rPr lang="th-TH" altLang="ko-KR" sz="4000" dirty="0">
                <a:latin typeface="Angsana New" pitchFamily="18" charset="-34"/>
              </a:rPr>
              <a:t>หมายถึง รายการและ</a:t>
            </a:r>
            <a:r>
              <a:rPr lang="th-TH" altLang="ko-KR" sz="4000" dirty="0" smtClean="0">
                <a:latin typeface="Angsana New" pitchFamily="18" charset="-34"/>
              </a:rPr>
              <a:t>เหตุการณ์ทางการ</a:t>
            </a:r>
            <a:r>
              <a:rPr lang="th-TH" altLang="ko-KR" sz="4000" dirty="0">
                <a:latin typeface="Angsana New" pitchFamily="18" charset="-34"/>
              </a:rPr>
              <a:t>บัญชี จะรับรู้เมื่อเกิดขึ้น มิใช่เมื่อมีการรับ และจ่ายเงินสดหรือรายการเทียบเท่าเงินสด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1565" y="3883526"/>
            <a:ext cx="8715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lvl="1" indent="-457200" algn="thaiDist">
              <a:lnSpc>
                <a:spcPct val="90000"/>
              </a:lnSpc>
              <a:buBlip>
                <a:blip r:embed="rId2"/>
              </a:buBlip>
              <a:tabLst>
                <a:tab pos="1028700" algn="l"/>
              </a:tabLst>
              <a:defRPr/>
            </a:pPr>
            <a:r>
              <a:rPr lang="th-TH" altLang="ko-KR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การดำเนินงานต่อเนื่อง</a:t>
            </a:r>
            <a:r>
              <a:rPr lang="th-TH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</a:t>
            </a:r>
            <a:r>
              <a:rPr lang="en-US" altLang="ko-KR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Gulim" pitchFamily="34" charset="-127"/>
              </a:rPr>
              <a:t>(Going-concern Concept)</a:t>
            </a:r>
            <a:endParaRPr lang="th-TH" altLang="ko-KR" sz="40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marL="571500" lvl="1" indent="-457200" algn="thaiDist">
              <a:lnSpc>
                <a:spcPct val="90000"/>
              </a:lnSpc>
              <a:tabLst>
                <a:tab pos="1028700" algn="l"/>
              </a:tabLst>
              <a:defRPr/>
            </a:pPr>
            <a:r>
              <a:rPr lang="th-TH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		</a:t>
            </a:r>
            <a:r>
              <a:rPr lang="th-TH" altLang="ko-KR" sz="4000" dirty="0">
                <a:latin typeface="Angsana New" pitchFamily="18" charset="-34"/>
              </a:rPr>
              <a:t>หมายถึง กิจการจะดำเนินงานต่อเนื่อง และดำรงอยู่ต่อไปในอนาคต เพื่อให้ประสบผลสำเร็จตามแผนงาน และเป้าหมาย   หรือข้อผูกพัน  ที่ได้กำหนดไว้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</TotalTime>
  <Words>2413</Words>
  <Application>Microsoft Office PowerPoint</Application>
  <PresentationFormat>แบบจอกว้าง</PresentationFormat>
  <Paragraphs>670</Paragraphs>
  <Slides>81</Slides>
  <Notes>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81</vt:i4>
      </vt:variant>
    </vt:vector>
  </HeadingPairs>
  <TitlesOfParts>
    <vt:vector size="103" baseType="lpstr">
      <vt:lpstr>맑은 고딕</vt:lpstr>
      <vt:lpstr>ＭＳ Ｐゴシック</vt:lpstr>
      <vt:lpstr>ＭＳ Ｐゴシック</vt:lpstr>
      <vt:lpstr>_Layiji MaHaNiYom V 1.2</vt:lpstr>
      <vt:lpstr>Angsana New</vt:lpstr>
      <vt:lpstr>AngsanaUPC</vt:lpstr>
      <vt:lpstr>Arial</vt:lpstr>
      <vt:lpstr>Batang</vt:lpstr>
      <vt:lpstr>Browallia New</vt:lpstr>
      <vt:lpstr>Calibri</vt:lpstr>
      <vt:lpstr>Cordia New</vt:lpstr>
      <vt:lpstr>Gulim</vt:lpstr>
      <vt:lpstr>HGS明朝E</vt:lpstr>
      <vt:lpstr>HY그래픽M</vt:lpstr>
      <vt:lpstr>IrisUPC</vt:lpstr>
      <vt:lpstr>メイリオ</vt:lpstr>
      <vt:lpstr>TH Niramit AS</vt:lpstr>
      <vt:lpstr>TH SarabunPSK</vt:lpstr>
      <vt:lpstr>Trebuchet MS</vt:lpstr>
      <vt:lpstr>Wingdings</vt:lpstr>
      <vt:lpstr>Wingdings 3</vt:lpstr>
      <vt:lpstr>Facet</vt:lpstr>
      <vt:lpstr>แนวปฏิบัติทางการบัญชี มาตรฐานการบัญชีภาครัฐ และ การนำเสนองบการเงิน</vt:lpstr>
      <vt:lpstr>มาตรฐานการบัญชีภาครัฐ ฉบับที่ 1  (กุมภาพันธ์ 2556)</vt:lpstr>
      <vt:lpstr>มาตรฐานการบัญชีภาครัฐ ฉบับที่ 1  (กุมภาพันธ์ 2556)</vt:lpstr>
      <vt:lpstr>มาตรฐานการบัญชีภาครัฐ ฉบับที่ 1  (กุมภาพันธ์ 2556)</vt:lpstr>
      <vt:lpstr>มาตรฐานการบัญชีภาครัฐ ฉบับที่ 1  (กุมภาพันธ์ 2556)</vt:lpstr>
      <vt:lpstr>ความหมายของการบัญชี</vt:lpstr>
      <vt:lpstr>ความหมายของการทำบัญชี (Bookkeeping) </vt:lpstr>
      <vt:lpstr>ความแตกต่างของการบัญชีกับการทำบัญชี</vt:lpstr>
      <vt:lpstr>ข้อสมมติการจัดทำและนำเสนองบการเงิน</vt:lpstr>
      <vt:lpstr>ลักษณะเชิงคุณภาพของงบการเงิน</vt:lpstr>
      <vt:lpstr>ลักษณะเชิงคุณภาพของงบการเงิน (ต่อ)</vt:lpstr>
      <vt:lpstr>องค์ประกอบของงบการเงิน (Financial Statements) </vt:lpstr>
      <vt:lpstr>งบแสดงฐานะการเงิน (งบดุล)  (Statements of Financial Position) </vt:lpstr>
      <vt:lpstr>งานนำเสนอ PowerPoint</vt:lpstr>
      <vt:lpstr>สินทรัพย์  (Assets) </vt:lpstr>
      <vt:lpstr>ประเภทของสินทรัพย์ </vt:lpstr>
      <vt:lpstr>สินทรัพย์หมุนเวียน (Current Assets) </vt:lpstr>
      <vt:lpstr>รายการถือเป็นสินทรัพย์</vt:lpstr>
      <vt:lpstr>หนี้สิน (Liabilities) </vt:lpstr>
      <vt:lpstr>ประเภทของหนี้สิน  </vt:lpstr>
      <vt:lpstr>หนี้สินหมุนเวียน (Current Liabilities) </vt:lpstr>
      <vt:lpstr>รายงานที่ถือเป็นหนี้สิน</vt:lpstr>
      <vt:lpstr>ส่วนทุน / สินทรัพย์สุทธิ</vt:lpstr>
      <vt:lpstr>รายการที่ถือเป็นสินทรัพย์สุทธิ / ส่วนทุน</vt:lpstr>
      <vt:lpstr>ตัวอย่างงบแสดงฐานะการเงิน</vt:lpstr>
      <vt:lpstr>งานนำเสนอ PowerPoint</vt:lpstr>
      <vt:lpstr>งานนำเสนอ PowerPoint</vt:lpstr>
      <vt:lpstr>งานนำเสนอ PowerPoint</vt:lpstr>
      <vt:lpstr>งบแสดงผลการดำเนินงานทางการเงิน (งบกำไรขาดทุน)</vt:lpstr>
      <vt:lpstr>รายได้ (Revenues) </vt:lpstr>
      <vt:lpstr>รายการที่ถือเป็นรายได้ </vt:lpstr>
      <vt:lpstr>ค่าใช้จ่าย (Expenses) </vt:lpstr>
      <vt:lpstr>รายการที่ถือเป็นค่าใช้จ่าย  </vt:lpstr>
      <vt:lpstr>ตัวอย่างงบแสดงผลการดำเนินงานทางการเงิน</vt:lpstr>
      <vt:lpstr>งานนำเสนอ PowerPoint</vt:lpstr>
      <vt:lpstr>วงจรทางการบัญชี (Accounting Cycle) </vt:lpstr>
      <vt:lpstr>งานนำเสนอ PowerPoint</vt:lpstr>
      <vt:lpstr>รายการค้า (Business Transactions) </vt:lpstr>
      <vt:lpstr>หลักการบันทึกบัญชี</vt:lpstr>
      <vt:lpstr>สมการบัญชี (Accounting Equation) </vt:lpstr>
      <vt:lpstr>บัญชีแยกประเภทรูปตัวที</vt:lpstr>
      <vt:lpstr>งานนำเสนอ PowerPoint</vt:lpstr>
      <vt:lpstr>งานนำเสนอ PowerPoint</vt:lpstr>
      <vt:lpstr>สมุดบัญชี</vt:lpstr>
      <vt:lpstr>สมุดบัญชีขั้นต้น</vt:lpstr>
      <vt:lpstr>งานนำเสนอ PowerPoint</vt:lpstr>
      <vt:lpstr>สมุดรายวันทั่วไป (จากโปรแกรม GL_3_AcctWork-Excle)  </vt:lpstr>
      <vt:lpstr>สมุดบัญชีแยกประเภท</vt:lpstr>
      <vt:lpstr>งานนำเสนอ PowerPoint</vt:lpstr>
      <vt:lpstr>งานนำเสนอ PowerPoint</vt:lpstr>
      <vt:lpstr>สมุดบัญชีแยกประเภทจากโปรแกรม GL_3_AcctWork-Excle</vt:lpstr>
      <vt:lpstr>ผังบัญชี </vt:lpstr>
      <vt:lpstr>ผังบัญชี GFMIS</vt:lpstr>
      <vt:lpstr>งานนำเสนอ PowerPoint</vt:lpstr>
      <vt:lpstr>งานนำเสนอ PowerPoint</vt:lpstr>
      <vt:lpstr>ตัวอย่างการวิเคราะห์รายการค้าและ การบันทึกบัญชีในสมุดรายวันทั่วไป</vt:lpstr>
      <vt:lpstr>บันทึกรายการในสมุดรายวันทั่วไป รายการค้าที่ 1 </vt:lpstr>
      <vt:lpstr>รายการค้าที่ 2</vt:lpstr>
      <vt:lpstr>รายการค้าที่ 2</vt:lpstr>
      <vt:lpstr>รายการค้าที่ 3</vt:lpstr>
      <vt:lpstr>งานนำเสนอ PowerPoint</vt:lpstr>
      <vt:lpstr>รายการค้าที่ 4</vt:lpstr>
      <vt:lpstr>งานนำเสนอ PowerPoint</vt:lpstr>
      <vt:lpstr>รายการค้าที่ 5</vt:lpstr>
      <vt:lpstr>งานนำเสนอ PowerPoint</vt:lpstr>
      <vt:lpstr>รายการค้าที่ 6</vt:lpstr>
      <vt:lpstr>งานนำเสนอ PowerPoint</vt:lpstr>
      <vt:lpstr>รายการค้าที่ 7.1</vt:lpstr>
      <vt:lpstr>รายการค้าที่ 7.1</vt:lpstr>
      <vt:lpstr>รายการค้าที่ 7.2</vt:lpstr>
      <vt:lpstr>งานนำเสนอ PowerPoint</vt:lpstr>
      <vt:lpstr>รายการค้าที่ 8</vt:lpstr>
      <vt:lpstr>งานนำเสนอ PowerPoint</vt:lpstr>
      <vt:lpstr>สมุดบัญชีแยกประเภท</vt:lpstr>
      <vt:lpstr>งานนำเสนอ PowerPoint</vt:lpstr>
      <vt:lpstr>งานนำเสนอ PowerPoint</vt:lpstr>
      <vt:lpstr>งบทดลอง (Trial Balance) </vt:lpstr>
      <vt:lpstr>งานนำเสนอ PowerPoint</vt:lpstr>
      <vt:lpstr>งบทดลอง</vt:lpstr>
      <vt:lpstr>งบการเงิน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แนวปฏิบัติทางการบัญชี มาตรฐานการบัญชีภาครัฐ และ การนำเสนองบการเงิน</dc:title>
  <dc:creator>SDU-N02</dc:creator>
  <cp:lastModifiedBy>admin</cp:lastModifiedBy>
  <cp:revision>83</cp:revision>
  <dcterms:created xsi:type="dcterms:W3CDTF">2017-05-12T05:47:01Z</dcterms:created>
  <dcterms:modified xsi:type="dcterms:W3CDTF">2017-05-15T07:27:53Z</dcterms:modified>
</cp:coreProperties>
</file>